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9" r:id="rId5"/>
    <p:sldMasterId id="21474837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y="5143500" cx="9144000"/>
  <p:notesSz cx="6858000" cy="9144000"/>
  <p:embeddedFontLst>
    <p:embeddedFont>
      <p:font typeface="Roboto Thin"/>
      <p:regular r:id="rId70"/>
      <p:bold r:id="rId71"/>
      <p:italic r:id="rId72"/>
      <p:boldItalic r:id="rId73"/>
    </p:embeddedFont>
    <p:embeddedFont>
      <p:font typeface="Oswald Medium"/>
      <p:regular r:id="rId74"/>
      <p:bold r:id="rId75"/>
    </p:embeddedFont>
    <p:embeddedFont>
      <p:font typeface="Roboto Medium"/>
      <p:regular r:id="rId76"/>
      <p:bold r:id="rId77"/>
      <p:italic r:id="rId78"/>
      <p:boldItalic r:id="rId79"/>
    </p:embeddedFont>
    <p:embeddedFont>
      <p:font typeface="Roboto"/>
      <p:regular r:id="rId80"/>
      <p:bold r:id="rId81"/>
      <p:italic r:id="rId82"/>
      <p:boldItalic r:id="rId83"/>
    </p:embeddedFont>
    <p:embeddedFont>
      <p:font typeface="Caveat"/>
      <p:regular r:id="rId84"/>
      <p:bold r:id="rId85"/>
    </p:embeddedFont>
    <p:embeddedFont>
      <p:font typeface="Oswald Light"/>
      <p:regular r:id="rId86"/>
      <p:bold r:id="rId87"/>
    </p:embeddedFont>
    <p:embeddedFont>
      <p:font typeface="Roboto Light"/>
      <p:regular r:id="rId88"/>
      <p:bold r:id="rId89"/>
      <p:italic r:id="rId90"/>
      <p:boldItalic r:id="rId91"/>
    </p:embeddedFont>
    <p:embeddedFont>
      <p:font typeface="Inconsolata Medium"/>
      <p:regular r:id="rId92"/>
      <p:bold r:id="rId93"/>
    </p:embeddedFont>
    <p:embeddedFont>
      <p:font typeface="Oswald"/>
      <p:regular r:id="rId94"/>
      <p:bold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65E6CC-4BF2-473E-9D77-7BEC327ACF07}">
  <a:tblStyle styleId="{2C65E6CC-4BF2-473E-9D77-7BEC327ACF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Caveat-regular.fntdata"/><Relationship Id="rId83" Type="http://schemas.openxmlformats.org/officeDocument/2006/relationships/font" Target="fonts/Roboto-boldItalic.fntdata"/><Relationship Id="rId42" Type="http://schemas.openxmlformats.org/officeDocument/2006/relationships/slide" Target="slides/slide35.xml"/><Relationship Id="rId86" Type="http://schemas.openxmlformats.org/officeDocument/2006/relationships/font" Target="fonts/OswaldLight-regular.fntdata"/><Relationship Id="rId41" Type="http://schemas.openxmlformats.org/officeDocument/2006/relationships/slide" Target="slides/slide34.xml"/><Relationship Id="rId85" Type="http://schemas.openxmlformats.org/officeDocument/2006/relationships/font" Target="fonts/Caveat-bold.fntdata"/><Relationship Id="rId44" Type="http://schemas.openxmlformats.org/officeDocument/2006/relationships/slide" Target="slides/slide37.xml"/><Relationship Id="rId88" Type="http://schemas.openxmlformats.org/officeDocument/2006/relationships/font" Target="fonts/RobotoLight-regular.fntdata"/><Relationship Id="rId43" Type="http://schemas.openxmlformats.org/officeDocument/2006/relationships/slide" Target="slides/slide36.xml"/><Relationship Id="rId87" Type="http://schemas.openxmlformats.org/officeDocument/2006/relationships/font" Target="fonts/OswaldLight-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obotoLight-bold.fntdata"/><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Thin-boldItalic.fntdata"/><Relationship Id="rId72" Type="http://schemas.openxmlformats.org/officeDocument/2006/relationships/font" Target="fonts/RobotoThin-italic.fntdata"/><Relationship Id="rId31" Type="http://schemas.openxmlformats.org/officeDocument/2006/relationships/slide" Target="slides/slide24.xml"/><Relationship Id="rId75" Type="http://schemas.openxmlformats.org/officeDocument/2006/relationships/font" Target="fonts/OswaldMedium-bold.fntdata"/><Relationship Id="rId30" Type="http://schemas.openxmlformats.org/officeDocument/2006/relationships/slide" Target="slides/slide23.xml"/><Relationship Id="rId74" Type="http://schemas.openxmlformats.org/officeDocument/2006/relationships/font" Target="fonts/OswaldMedium-regular.fntdata"/><Relationship Id="rId33" Type="http://schemas.openxmlformats.org/officeDocument/2006/relationships/slide" Target="slides/slide26.xml"/><Relationship Id="rId77" Type="http://schemas.openxmlformats.org/officeDocument/2006/relationships/font" Target="fonts/RobotoMedium-bold.fntdata"/><Relationship Id="rId32" Type="http://schemas.openxmlformats.org/officeDocument/2006/relationships/slide" Target="slides/slide25.xml"/><Relationship Id="rId76" Type="http://schemas.openxmlformats.org/officeDocument/2006/relationships/font" Target="fonts/RobotoMedium-regular.fntdata"/><Relationship Id="rId35" Type="http://schemas.openxmlformats.org/officeDocument/2006/relationships/slide" Target="slides/slide28.xml"/><Relationship Id="rId79" Type="http://schemas.openxmlformats.org/officeDocument/2006/relationships/font" Target="fonts/RobotoMedium-boldItalic.fntdata"/><Relationship Id="rId34" Type="http://schemas.openxmlformats.org/officeDocument/2006/relationships/slide" Target="slides/slide27.xml"/><Relationship Id="rId78" Type="http://schemas.openxmlformats.org/officeDocument/2006/relationships/font" Target="fonts/RobotoMedium-italic.fntdata"/><Relationship Id="rId71" Type="http://schemas.openxmlformats.org/officeDocument/2006/relationships/font" Target="fonts/RobotoThin-bold.fntdata"/><Relationship Id="rId70" Type="http://schemas.openxmlformats.org/officeDocument/2006/relationships/font" Target="fonts/RobotoThin-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Oswald-bold.fntdata"/><Relationship Id="rId50" Type="http://schemas.openxmlformats.org/officeDocument/2006/relationships/slide" Target="slides/slide43.xml"/><Relationship Id="rId94" Type="http://schemas.openxmlformats.org/officeDocument/2006/relationships/font" Target="fonts/Oswald-regular.fntdata"/><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Light-boldItalic.fntdata"/><Relationship Id="rId90" Type="http://schemas.openxmlformats.org/officeDocument/2006/relationships/font" Target="fonts/RobotoLight-italic.fntdata"/><Relationship Id="rId93" Type="http://schemas.openxmlformats.org/officeDocument/2006/relationships/font" Target="fonts/InconsolataMedium-bold.fntdata"/><Relationship Id="rId92" Type="http://schemas.openxmlformats.org/officeDocument/2006/relationships/font" Target="fonts/InconsolataMedium-regular.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ovis-wiki.net/wiki/Data-Ink_Ratio" TargetMode="External"/><Relationship Id="rId3" Type="http://schemas.openxmlformats.org/officeDocument/2006/relationships/hyperlink" Target="http://www.tbray.org/ongoing/data-ink/di1" TargetMode="External"/><Relationship Id="rId4" Type="http://schemas.openxmlformats.org/officeDocument/2006/relationships/hyperlink" Target="http://www.tbray.org/ongoing/data-ink/di5"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10ad767b58e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10ad767b58e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5e26ccd498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5e26ccd498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10ad767b58e_0_1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10ad767b58e_0_1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10ad767b58e_0_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10ad767b58e_0_1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5c366cfb3e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5c366cfb3e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10ad767b58e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10ad767b58e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5b26a8b3df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5b26a8b3df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5b26a8b3df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5b26a8b3df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10ad767b58e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10ad767b58e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5b26a8b3df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5b26a8b3df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5b26a8b3df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5b26a8b3df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10ad767b58e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10ad767b58e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10ad767b58e_0_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10ad767b58e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10ad767b58e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10ad767b58e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10ad767b58e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10ad767b58e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10ad767b58e_0_1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10ad767b58e_0_1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10ad767b58e_0_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10ad767b58e_0_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10ad767b58e_0_1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10ad767b58e_0_1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More info on the data-to-ink ratio can be found here:  </a:t>
            </a:r>
            <a:r>
              <a:rPr lang="en" u="sng">
                <a:solidFill>
                  <a:schemeClr val="hlink"/>
                </a:solidFill>
                <a:hlinkClick r:id="rId2"/>
              </a:rPr>
              <a:t>https://infovis-wiki.net/wiki/Data-Ink_Ratio</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Image sources: </a:t>
            </a:r>
            <a:r>
              <a:rPr lang="en" sz="1050">
                <a:solidFill>
                  <a:srgbClr val="202122"/>
                </a:solidFill>
                <a:highlight>
                  <a:schemeClr val="lt1"/>
                </a:highlight>
              </a:rPr>
              <a:t> Low ratio (</a:t>
            </a:r>
            <a:r>
              <a:rPr lang="en" sz="1050" u="sng">
                <a:solidFill>
                  <a:srgbClr val="3366BB"/>
                </a:solidFill>
                <a:hlinkClick r:id="rId3">
                  <a:extLst>
                    <a:ext uri="{A12FA001-AC4F-418D-AE19-62706E023703}">
                      <ahyp:hlinkClr val="tx"/>
                    </a:ext>
                  </a:extLst>
                </a:hlinkClick>
              </a:rPr>
              <a:t>http://www.tbray.org/ongoing/data-ink/di1</a:t>
            </a:r>
            <a:r>
              <a:rPr lang="en">
                <a:solidFill>
                  <a:schemeClr val="dk1"/>
                </a:solidFill>
              </a:rPr>
              <a:t>), High ratio (</a:t>
            </a:r>
            <a:r>
              <a:rPr lang="en" sz="1050">
                <a:solidFill>
                  <a:srgbClr val="3366BB"/>
                </a:solidFill>
                <a:uFill>
                  <a:noFill/>
                </a:uFill>
                <a:hlinkClick r:id="rId4">
                  <a:extLst>
                    <a:ext uri="{A12FA001-AC4F-418D-AE19-62706E023703}">
                      <ahyp:hlinkClr val="tx"/>
                    </a:ext>
                  </a:extLst>
                </a:hlinkClick>
              </a:rPr>
              <a:t>http://www.tbray.org/ongoing/data-ink/di5</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5e26ccd498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5e26ccd498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 to the lesson plan and continue with the instructions for the remainder of the activity.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10ad767b58e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10ad767b58e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5b26a8b3df_3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5b26a8b3df_3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5b26a8b3df_3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5b26a8b3df_3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5c366cfb3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5c366cfb3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sz="1000">
                <a:solidFill>
                  <a:schemeClr val="dk1"/>
                </a:solidFill>
                <a:latin typeface="Roboto"/>
                <a:ea typeface="Roboto"/>
                <a:cs typeface="Roboto"/>
                <a:sym typeface="Roboto"/>
              </a:rPr>
              <a:t>Image source: AdobeStock_231278849</a:t>
            </a:r>
            <a:endParaRPr i="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5deb352ca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5deb352ca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5b26a8b3df_3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5b26a8b3df_3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10ad767b58e_0_1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10ad767b58e_0_1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5b26a8b3df_3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5b26a8b3df_3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5b26a8b3df_3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5b26a8b3df_3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5b26a8b3df_3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5b26a8b3df_3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10ad767b58e_0_2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10ad767b58e_0_2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10ad767b58e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10ad767b58e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5e26ccd49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5e26ccd49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10ad767b58e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10ad767b58e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0ad767b58e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10ad767b58e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10ad767b58e_0_2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10ad767b58e_0_2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5b26a8b3df_3_2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5b26a8b3df_3_2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5b26a8b3df_3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5b26a8b3df_3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10ad767b58e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10ad767b58e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10ad767b58e_0_2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10ad767b58e_0_2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10ad767b58e_0_2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10ad767b58e_0_2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5b26a8b3df_3_2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5b26a8b3df_3_2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10ad767b58e_0_2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10ad767b58e_0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5b26a8b3df_3_2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5b26a8b3df_3_2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5b26a8b3df_3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5b26a8b3df_3_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10ad767b58e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10ad767b58e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5b26a8b3df_3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5b26a8b3df_3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10ad767b58e_0_2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10ad767b58e_0_2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10ad767b58e_0_2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10ad767b58e_0_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10ad767b58e_0_2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10ad767b58e_0_2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5e26ccd498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5e26ccd498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0ad767b58e_0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10ad767b58e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10ad767b58e_0_2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10ad767b58e_0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5b26a8b3df_3_2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5b26a8b3df_3_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5b26a8b3df_3_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5b26a8b3df_3_2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AdobeStock_139102602</a:t>
            </a:r>
            <a:endParaRPr i="1" sz="1000">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10ad767b58e_0_2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10ad767b58e_0_2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10ad767b58e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10ad767b58e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10ad767b58e_0_2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10ad767b58e_0_2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5b26a8b3df_3_2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5b26a8b3df_3_2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10ad767b58e_0_2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10ad767b58e_0_2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10ad767b58e_0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10ad767b58e_0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10ad767b58e_0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10ad767b58e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0ad767b58e_0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0ad767b58e_0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5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5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5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7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5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6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3.png"/><Relationship Id="rId3" Type="http://schemas.openxmlformats.org/officeDocument/2006/relationships/image" Target="../media/image10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3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1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3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3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3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18.png"/><Relationship Id="rId4" Type="http://schemas.openxmlformats.org/officeDocument/2006/relationships/image" Target="../media/image121.png"/><Relationship Id="rId11" Type="http://schemas.openxmlformats.org/officeDocument/2006/relationships/image" Target="../media/image139.png"/><Relationship Id="rId10" Type="http://schemas.openxmlformats.org/officeDocument/2006/relationships/image" Target="../media/image130.png"/><Relationship Id="rId9" Type="http://schemas.openxmlformats.org/officeDocument/2006/relationships/image" Target="../media/image127.png"/><Relationship Id="rId5" Type="http://schemas.openxmlformats.org/officeDocument/2006/relationships/image" Target="../media/image120.png"/><Relationship Id="rId6" Type="http://schemas.openxmlformats.org/officeDocument/2006/relationships/image" Target="../media/image126.png"/><Relationship Id="rId7" Type="http://schemas.openxmlformats.org/officeDocument/2006/relationships/image" Target="../media/image119.png"/><Relationship Id="rId8" Type="http://schemas.openxmlformats.org/officeDocument/2006/relationships/image" Target="../media/image12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4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3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6.png"/><Relationship Id="rId4" Type="http://schemas.openxmlformats.org/officeDocument/2006/relationships/image" Target="../media/image18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3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4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40.png"/><Relationship Id="rId4" Type="http://schemas.openxmlformats.org/officeDocument/2006/relationships/image" Target="../media/image14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4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4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4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754" name="Shape 1754"/>
        <p:cNvGrpSpPr/>
        <p:nvPr/>
      </p:nvGrpSpPr>
      <p:grpSpPr>
        <a:xfrm>
          <a:off x="0" y="0"/>
          <a:ext cx="0" cy="0"/>
          <a:chOff x="0" y="0"/>
          <a:chExt cx="0" cy="0"/>
        </a:xfrm>
      </p:grpSpPr>
      <p:pic>
        <p:nvPicPr>
          <p:cNvPr id="1755" name="Google Shape;1755;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756" name="Shape 1756"/>
        <p:cNvGrpSpPr/>
        <p:nvPr/>
      </p:nvGrpSpPr>
      <p:grpSpPr>
        <a:xfrm>
          <a:off x="0" y="0"/>
          <a:ext cx="0" cy="0"/>
          <a:chOff x="0" y="0"/>
          <a:chExt cx="0" cy="0"/>
        </a:xfrm>
      </p:grpSpPr>
      <p:pic>
        <p:nvPicPr>
          <p:cNvPr id="1757" name="Google Shape;1757;p1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58" name="Google Shape;1758;p103"/>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759" name="Google Shape;1759;p103"/>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760" name="Google Shape;1760;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761" name="Shape 1761"/>
        <p:cNvGrpSpPr/>
        <p:nvPr/>
      </p:nvGrpSpPr>
      <p:grpSpPr>
        <a:xfrm>
          <a:off x="0" y="0"/>
          <a:ext cx="0" cy="0"/>
          <a:chOff x="0" y="0"/>
          <a:chExt cx="0" cy="0"/>
        </a:xfrm>
      </p:grpSpPr>
      <p:pic>
        <p:nvPicPr>
          <p:cNvPr id="1762" name="Google Shape;1762;p104"/>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763" name="Google Shape;1763;p104"/>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4"/>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4"/>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766" name="Shape 1766"/>
        <p:cNvGrpSpPr/>
        <p:nvPr/>
      </p:nvGrpSpPr>
      <p:grpSpPr>
        <a:xfrm>
          <a:off x="0" y="0"/>
          <a:ext cx="0" cy="0"/>
          <a:chOff x="0" y="0"/>
          <a:chExt cx="0" cy="0"/>
        </a:xfrm>
      </p:grpSpPr>
      <p:pic>
        <p:nvPicPr>
          <p:cNvPr id="1767" name="Google Shape;1767;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68" name="Google Shape;1768;p105"/>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769" name="Google Shape;1769;p105"/>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770" name="Google Shape;1770;p105"/>
          <p:cNvGrpSpPr/>
          <p:nvPr/>
        </p:nvGrpSpPr>
        <p:grpSpPr>
          <a:xfrm>
            <a:off x="3972318" y="1347350"/>
            <a:ext cx="1051285" cy="920372"/>
            <a:chOff x="587700" y="-13400"/>
            <a:chExt cx="5735325" cy="5021125"/>
          </a:xfrm>
        </p:grpSpPr>
        <p:sp>
          <p:nvSpPr>
            <p:cNvPr id="1771" name="Google Shape;1771;p105"/>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5"/>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05"/>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5"/>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5"/>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105"/>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777" name="Shape 1777"/>
        <p:cNvGrpSpPr/>
        <p:nvPr/>
      </p:nvGrpSpPr>
      <p:grpSpPr>
        <a:xfrm>
          <a:off x="0" y="0"/>
          <a:ext cx="0" cy="0"/>
          <a:chOff x="0" y="0"/>
          <a:chExt cx="0" cy="0"/>
        </a:xfrm>
      </p:grpSpPr>
      <p:pic>
        <p:nvPicPr>
          <p:cNvPr id="1778" name="Google Shape;1778;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9" name="Google Shape;1779;p106"/>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6"/>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6"/>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82" name="Google Shape;1782;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783" name="Shape 1783"/>
        <p:cNvGrpSpPr/>
        <p:nvPr/>
      </p:nvGrpSpPr>
      <p:grpSpPr>
        <a:xfrm>
          <a:off x="0" y="0"/>
          <a:ext cx="0" cy="0"/>
          <a:chOff x="0" y="0"/>
          <a:chExt cx="0" cy="0"/>
        </a:xfrm>
      </p:grpSpPr>
      <p:pic>
        <p:nvPicPr>
          <p:cNvPr id="1784" name="Google Shape;1784;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85" name="Google Shape;1785;p107"/>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7"/>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7"/>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788" name="Google Shape;1788;p107"/>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789" name="Google Shape;1789;p107"/>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790" name="Shape 1790"/>
        <p:cNvGrpSpPr/>
        <p:nvPr/>
      </p:nvGrpSpPr>
      <p:grpSpPr>
        <a:xfrm>
          <a:off x="0" y="0"/>
          <a:ext cx="0" cy="0"/>
          <a:chOff x="0" y="0"/>
          <a:chExt cx="0" cy="0"/>
        </a:xfrm>
      </p:grpSpPr>
      <p:pic>
        <p:nvPicPr>
          <p:cNvPr id="1791" name="Google Shape;1791;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792" name="Google Shape;1792;p108"/>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793" name="Google Shape;1793;p108"/>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4" name="Google Shape;1794;p108"/>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795" name="Google Shape;1795;p108"/>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96" name="Google Shape;1796;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1797" name="Shape 1797"/>
        <p:cNvGrpSpPr/>
        <p:nvPr/>
      </p:nvGrpSpPr>
      <p:grpSpPr>
        <a:xfrm>
          <a:off x="0" y="0"/>
          <a:ext cx="0" cy="0"/>
          <a:chOff x="0" y="0"/>
          <a:chExt cx="0" cy="0"/>
        </a:xfrm>
      </p:grpSpPr>
      <p:pic>
        <p:nvPicPr>
          <p:cNvPr id="1798" name="Google Shape;1798;p109"/>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799" name="Google Shape;1799;p109"/>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800" name="Google Shape;1800;p109"/>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801" name="Google Shape;1801;p109"/>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9"/>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09"/>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804" name="Shape 1804"/>
        <p:cNvGrpSpPr/>
        <p:nvPr/>
      </p:nvGrpSpPr>
      <p:grpSpPr>
        <a:xfrm>
          <a:off x="0" y="0"/>
          <a:ext cx="0" cy="0"/>
          <a:chOff x="0" y="0"/>
          <a:chExt cx="0" cy="0"/>
        </a:xfrm>
      </p:grpSpPr>
      <p:pic>
        <p:nvPicPr>
          <p:cNvPr id="1805" name="Google Shape;1805;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06" name="Google Shape;1806;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807" name="Google Shape;1807;p11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808" name="Google Shape;1808;p110"/>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809" name="Google Shape;1809;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810" name="Shape 1810"/>
        <p:cNvGrpSpPr/>
        <p:nvPr/>
      </p:nvGrpSpPr>
      <p:grpSpPr>
        <a:xfrm>
          <a:off x="0" y="0"/>
          <a:ext cx="0" cy="0"/>
          <a:chOff x="0" y="0"/>
          <a:chExt cx="0" cy="0"/>
        </a:xfrm>
      </p:grpSpPr>
      <p:pic>
        <p:nvPicPr>
          <p:cNvPr id="1811" name="Google Shape;1811;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12" name="Google Shape;1812;p1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1"/>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1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816" name="Google Shape;1816;p111"/>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7" name="Google Shape;1817;p111"/>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818" name="Google Shape;1818;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819" name="Shape 1819"/>
        <p:cNvGrpSpPr/>
        <p:nvPr/>
      </p:nvGrpSpPr>
      <p:grpSpPr>
        <a:xfrm>
          <a:off x="0" y="0"/>
          <a:ext cx="0" cy="0"/>
          <a:chOff x="0" y="0"/>
          <a:chExt cx="0" cy="0"/>
        </a:xfrm>
      </p:grpSpPr>
      <p:pic>
        <p:nvPicPr>
          <p:cNvPr id="1820" name="Google Shape;1820;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21" name="Google Shape;1821;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22" name="Google Shape;1822;p112"/>
          <p:cNvGrpSpPr/>
          <p:nvPr/>
        </p:nvGrpSpPr>
        <p:grpSpPr>
          <a:xfrm>
            <a:off x="4167150" y="1202575"/>
            <a:ext cx="809700" cy="809700"/>
            <a:chOff x="1457325" y="1219200"/>
            <a:chExt cx="809700" cy="809700"/>
          </a:xfrm>
        </p:grpSpPr>
        <p:sp>
          <p:nvSpPr>
            <p:cNvPr id="1823" name="Google Shape;1823;p112"/>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2"/>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5" name="Google Shape;1825;p112"/>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26" name="Google Shape;1826;p112"/>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827" name="Shape 1827"/>
        <p:cNvGrpSpPr/>
        <p:nvPr/>
      </p:nvGrpSpPr>
      <p:grpSpPr>
        <a:xfrm>
          <a:off x="0" y="0"/>
          <a:ext cx="0" cy="0"/>
          <a:chOff x="0" y="0"/>
          <a:chExt cx="0" cy="0"/>
        </a:xfrm>
      </p:grpSpPr>
      <p:pic>
        <p:nvPicPr>
          <p:cNvPr id="1828" name="Google Shape;1828;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29" name="Google Shape;1829;p11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11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831" name="Google Shape;1831;p11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832" name="Google Shape;1832;p11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833" name="Google Shape;1833;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834" name="Google Shape;1834;p113"/>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052" name="Shape 1052"/>
        <p:cNvGrpSpPr/>
        <p:nvPr/>
      </p:nvGrpSpPr>
      <p:grpSpPr>
        <a:xfrm>
          <a:off x="0" y="0"/>
          <a:ext cx="0" cy="0"/>
          <a:chOff x="0" y="0"/>
          <a:chExt cx="0" cy="0"/>
        </a:xfrm>
      </p:grpSpPr>
      <p:pic>
        <p:nvPicPr>
          <p:cNvPr id="1053" name="Google Shape;105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4" name="Google Shape;1054;p5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55" name="Google Shape;1055;p5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6" name="Google Shape;1056;p5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57" name="Google Shape;1057;p5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58" name="Google Shape;1058;p5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59" name="Google Shape;1059;p5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060" name="Google Shape;1060;p57"/>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061" name="Google Shape;1061;p5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2" name="Shape 1062"/>
        <p:cNvGrpSpPr/>
        <p:nvPr/>
      </p:nvGrpSpPr>
      <p:grpSpPr>
        <a:xfrm>
          <a:off x="0" y="0"/>
          <a:ext cx="0" cy="0"/>
          <a:chOff x="0" y="0"/>
          <a:chExt cx="0" cy="0"/>
        </a:xfrm>
      </p:grpSpPr>
      <p:pic>
        <p:nvPicPr>
          <p:cNvPr id="1063" name="Google Shape;106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4" name="Google Shape;1064;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5" name="Google Shape;1065;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066" name="Shape 1066"/>
        <p:cNvGrpSpPr/>
        <p:nvPr/>
      </p:nvGrpSpPr>
      <p:grpSpPr>
        <a:xfrm>
          <a:off x="0" y="0"/>
          <a:ext cx="0" cy="0"/>
          <a:chOff x="0" y="0"/>
          <a:chExt cx="0" cy="0"/>
        </a:xfrm>
      </p:grpSpPr>
      <p:pic>
        <p:nvPicPr>
          <p:cNvPr id="1067" name="Google Shape;1067;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8" name="Google Shape;1068;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9" name="Google Shape;1069;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070" name="Shape 1070"/>
        <p:cNvGrpSpPr/>
        <p:nvPr/>
      </p:nvGrpSpPr>
      <p:grpSpPr>
        <a:xfrm>
          <a:off x="0" y="0"/>
          <a:ext cx="0" cy="0"/>
          <a:chOff x="0" y="0"/>
          <a:chExt cx="0" cy="0"/>
        </a:xfrm>
      </p:grpSpPr>
      <p:pic>
        <p:nvPicPr>
          <p:cNvPr id="1071" name="Google Shape;1071;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2" name="Google Shape;1072;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73" name="Google Shape;1073;p60"/>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074" name="Google Shape;1074;p60"/>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075" name="Google Shape;1075;p60"/>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076" name="Google Shape;1076;p60"/>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077" name="Shape 1077"/>
        <p:cNvGrpSpPr/>
        <p:nvPr/>
      </p:nvGrpSpPr>
      <p:grpSpPr>
        <a:xfrm>
          <a:off x="0" y="0"/>
          <a:ext cx="0" cy="0"/>
          <a:chOff x="0" y="0"/>
          <a:chExt cx="0" cy="0"/>
        </a:xfrm>
      </p:grpSpPr>
      <p:sp>
        <p:nvSpPr>
          <p:cNvPr id="1078" name="Google Shape;1078;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79" name="Google Shape;1079;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080" name="Google Shape;1080;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81" name="Google Shape;1081;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82" name="Google Shape;1082;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83" name="Google Shape;1083;p6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084" name="Shape 1084"/>
        <p:cNvGrpSpPr/>
        <p:nvPr/>
      </p:nvGrpSpPr>
      <p:grpSpPr>
        <a:xfrm>
          <a:off x="0" y="0"/>
          <a:ext cx="0" cy="0"/>
          <a:chOff x="0" y="0"/>
          <a:chExt cx="0" cy="0"/>
        </a:xfrm>
      </p:grpSpPr>
      <p:pic>
        <p:nvPicPr>
          <p:cNvPr id="1085" name="Google Shape;108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6" name="Google Shape;1086;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087" name="Google Shape;1087;p62"/>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088" name="Google Shape;1088;p62"/>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1089" name="Shape 1089"/>
        <p:cNvGrpSpPr/>
        <p:nvPr/>
      </p:nvGrpSpPr>
      <p:grpSpPr>
        <a:xfrm>
          <a:off x="0" y="0"/>
          <a:ext cx="0" cy="0"/>
          <a:chOff x="0" y="0"/>
          <a:chExt cx="0" cy="0"/>
        </a:xfrm>
      </p:grpSpPr>
      <p:pic>
        <p:nvPicPr>
          <p:cNvPr id="1090" name="Google Shape;1090;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1" name="Google Shape;1091;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92" name="Google Shape;1092;p63"/>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093" name="Google Shape;1093;p63"/>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1094" name="Shape 1094"/>
        <p:cNvGrpSpPr/>
        <p:nvPr/>
      </p:nvGrpSpPr>
      <p:grpSpPr>
        <a:xfrm>
          <a:off x="0" y="0"/>
          <a:ext cx="0" cy="0"/>
          <a:chOff x="0" y="0"/>
          <a:chExt cx="0" cy="0"/>
        </a:xfrm>
      </p:grpSpPr>
      <p:pic>
        <p:nvPicPr>
          <p:cNvPr id="1095" name="Google Shape;1095;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6" name="Google Shape;1096;p64"/>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97" name="Google Shape;1097;p64"/>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98" name="Google Shape;1098;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99" name="Shape 1099"/>
        <p:cNvGrpSpPr/>
        <p:nvPr/>
      </p:nvGrpSpPr>
      <p:grpSpPr>
        <a:xfrm>
          <a:off x="0" y="0"/>
          <a:ext cx="0" cy="0"/>
          <a:chOff x="0" y="0"/>
          <a:chExt cx="0" cy="0"/>
        </a:xfrm>
      </p:grpSpPr>
      <p:pic>
        <p:nvPicPr>
          <p:cNvPr id="1100" name="Google Shape;1100;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1" name="Google Shape;1101;p65"/>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2" name="Google Shape;1102;p65"/>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03" name="Google Shape;1103;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04" name="Shape 1104"/>
        <p:cNvGrpSpPr/>
        <p:nvPr/>
      </p:nvGrpSpPr>
      <p:grpSpPr>
        <a:xfrm>
          <a:off x="0" y="0"/>
          <a:ext cx="0" cy="0"/>
          <a:chOff x="0" y="0"/>
          <a:chExt cx="0" cy="0"/>
        </a:xfrm>
      </p:grpSpPr>
      <p:pic>
        <p:nvPicPr>
          <p:cNvPr id="1105" name="Google Shape;1105;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6" name="Google Shape;1106;p6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7" name="Google Shape;1107;p6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08" name="Google Shape;1108;p6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09" name="Google Shape;1109;p66"/>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10" name="Google Shape;1110;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1" name="Shape 1111"/>
        <p:cNvGrpSpPr/>
        <p:nvPr/>
      </p:nvGrpSpPr>
      <p:grpSpPr>
        <a:xfrm>
          <a:off x="0" y="0"/>
          <a:ext cx="0" cy="0"/>
          <a:chOff x="0" y="0"/>
          <a:chExt cx="0" cy="0"/>
        </a:xfrm>
      </p:grpSpPr>
      <p:pic>
        <p:nvPicPr>
          <p:cNvPr id="1112" name="Google Shape;1112;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3" name="Google Shape;1113;p67"/>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14" name="Google Shape;1114;p67"/>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15" name="Google Shape;1115;p67"/>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16" name="Google Shape;1116;p67"/>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17" name="Google Shape;1117;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18" name="Shape 1118"/>
        <p:cNvGrpSpPr/>
        <p:nvPr/>
      </p:nvGrpSpPr>
      <p:grpSpPr>
        <a:xfrm>
          <a:off x="0" y="0"/>
          <a:ext cx="0" cy="0"/>
          <a:chOff x="0" y="0"/>
          <a:chExt cx="0" cy="0"/>
        </a:xfrm>
      </p:grpSpPr>
      <p:pic>
        <p:nvPicPr>
          <p:cNvPr id="1119" name="Google Shape;1119;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0" name="Google Shape;1120;p68"/>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22" name="Google Shape;1122;p6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23" name="Google Shape;1123;p68"/>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24" name="Google Shape;1124;p6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125" name="Google Shape;1125;p68"/>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26" name="Google Shape;1126;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127" name="Shape 1127"/>
        <p:cNvGrpSpPr/>
        <p:nvPr/>
      </p:nvGrpSpPr>
      <p:grpSpPr>
        <a:xfrm>
          <a:off x="0" y="0"/>
          <a:ext cx="0" cy="0"/>
          <a:chOff x="0" y="0"/>
          <a:chExt cx="0" cy="0"/>
        </a:xfrm>
      </p:grpSpPr>
      <p:pic>
        <p:nvPicPr>
          <p:cNvPr id="1128" name="Google Shape;1128;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9" name="Google Shape;1129;p6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31" name="Google Shape;1131;p6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32" name="Google Shape;1132;p69"/>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133" name="Google Shape;1133;p69"/>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134" name="Google Shape;1134;p69"/>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135" name="Google Shape;1135;p69"/>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136" name="Google Shape;1136;p69"/>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137" name="Google Shape;1137;p69"/>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138" name="Google Shape;1138;p69"/>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139" name="Google Shape;1139;p69"/>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140" name="Google Shape;1140;p69"/>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141" name="Google Shape;1141;p69"/>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142" name="Google Shape;1142;p69"/>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143" name="Google Shape;1143;p69"/>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144" name="Google Shape;1144;p69"/>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145" name="Google Shape;1145;p69"/>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146" name="Google Shape;1146;p69"/>
          <p:cNvGrpSpPr/>
          <p:nvPr/>
        </p:nvGrpSpPr>
        <p:grpSpPr>
          <a:xfrm>
            <a:off x="4519000" y="3821425"/>
            <a:ext cx="420900" cy="912575"/>
            <a:chOff x="4680988" y="3981725"/>
            <a:chExt cx="420900" cy="912575"/>
          </a:xfrm>
        </p:grpSpPr>
        <p:pic>
          <p:nvPicPr>
            <p:cNvPr id="1147" name="Google Shape;1147;p69"/>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148" name="Google Shape;1148;p69"/>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149" name="Google Shape;1149;p69"/>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50" name="Google Shape;1150;p6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151" name="Google Shape;1151;p69"/>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52" name="Google Shape;115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153" name="Shape 1153"/>
        <p:cNvGrpSpPr/>
        <p:nvPr/>
      </p:nvGrpSpPr>
      <p:grpSpPr>
        <a:xfrm>
          <a:off x="0" y="0"/>
          <a:ext cx="0" cy="0"/>
          <a:chOff x="0" y="0"/>
          <a:chExt cx="0" cy="0"/>
        </a:xfrm>
      </p:grpSpPr>
      <p:pic>
        <p:nvPicPr>
          <p:cNvPr id="1154" name="Google Shape;1154;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5" name="Google Shape;1155;p70"/>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56" name="Google Shape;1156;p70"/>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59" name="Google Shape;1159;p7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60" name="Google Shape;1160;p7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1" name="Google Shape;1161;p70"/>
          <p:cNvGrpSpPr/>
          <p:nvPr/>
        </p:nvGrpSpPr>
        <p:grpSpPr>
          <a:xfrm>
            <a:off x="4732975" y="426900"/>
            <a:ext cx="3984300" cy="1538339"/>
            <a:chOff x="4623475" y="424050"/>
            <a:chExt cx="3984300" cy="1538339"/>
          </a:xfrm>
        </p:grpSpPr>
        <p:sp>
          <p:nvSpPr>
            <p:cNvPr id="1162" name="Google Shape;1162;p70"/>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63" name="Google Shape;1163;p70"/>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0"/>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165" name="Google Shape;1165;p70"/>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166" name="Google Shape;1166;p70"/>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167" name="Google Shape;1167;p70"/>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168" name="Google Shape;1168;p70"/>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169" name="Google Shape;1169;p70"/>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170" name="Google Shape;1170;p70"/>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172" name="Shape 1172"/>
        <p:cNvGrpSpPr/>
        <p:nvPr/>
      </p:nvGrpSpPr>
      <p:grpSpPr>
        <a:xfrm>
          <a:off x="0" y="0"/>
          <a:ext cx="0" cy="0"/>
          <a:chOff x="0" y="0"/>
          <a:chExt cx="0" cy="0"/>
        </a:xfrm>
      </p:grpSpPr>
      <p:sp>
        <p:nvSpPr>
          <p:cNvPr id="1173" name="Google Shape;1173;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4" name="Google Shape;1174;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75" name="Google Shape;1175;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176" name="Google Shape;1176;p71"/>
          <p:cNvGraphicFramePr/>
          <p:nvPr/>
        </p:nvGraphicFramePr>
        <p:xfrm>
          <a:off x="358300" y="1181050"/>
          <a:ext cx="3000000" cy="3000000"/>
        </p:xfrm>
        <a:graphic>
          <a:graphicData uri="http://schemas.openxmlformats.org/drawingml/2006/table">
            <a:tbl>
              <a:tblPr>
                <a:noFill/>
                <a:tableStyleId>{2C65E6CC-4BF2-473E-9D77-7BEC327ACF07}</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177" name="Google Shape;1177;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178" name="Google Shape;1178;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179" name="Shape 1179"/>
        <p:cNvGrpSpPr/>
        <p:nvPr/>
      </p:nvGrpSpPr>
      <p:grpSpPr>
        <a:xfrm>
          <a:off x="0" y="0"/>
          <a:ext cx="0" cy="0"/>
          <a:chOff x="0" y="0"/>
          <a:chExt cx="0" cy="0"/>
        </a:xfrm>
      </p:grpSpPr>
      <p:cxnSp>
        <p:nvCxnSpPr>
          <p:cNvPr id="1180" name="Google Shape;118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81" name="Google Shape;1181;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182" name="Google Shape;1182;p72"/>
          <p:cNvGraphicFramePr/>
          <p:nvPr/>
        </p:nvGraphicFramePr>
        <p:xfrm>
          <a:off x="358300" y="876250"/>
          <a:ext cx="3000000" cy="3000000"/>
        </p:xfrm>
        <a:graphic>
          <a:graphicData uri="http://schemas.openxmlformats.org/drawingml/2006/table">
            <a:tbl>
              <a:tblPr>
                <a:noFill/>
                <a:tableStyleId>{2C65E6CC-4BF2-473E-9D77-7BEC327ACF07}</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183" name="Google Shape;1183;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184" name="Google Shape;1184;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185" name="Shape 1185"/>
        <p:cNvGrpSpPr/>
        <p:nvPr/>
      </p:nvGrpSpPr>
      <p:grpSpPr>
        <a:xfrm>
          <a:off x="0" y="0"/>
          <a:ext cx="0" cy="0"/>
          <a:chOff x="0" y="0"/>
          <a:chExt cx="0" cy="0"/>
        </a:xfrm>
      </p:grpSpPr>
      <p:pic>
        <p:nvPicPr>
          <p:cNvPr id="1186" name="Google Shape;1186;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7" name="Google Shape;1187;p7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89" name="Google Shape;1189;p7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90" name="Google Shape;1190;p73"/>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191" name="Google Shape;1191;p73"/>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192" name="Google Shape;1192;p73"/>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193" name="Google Shape;1193;p73"/>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194" name="Google Shape;1194;p73"/>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195" name="Google Shape;1195;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196" name="Shape 1196"/>
        <p:cNvGrpSpPr/>
        <p:nvPr/>
      </p:nvGrpSpPr>
      <p:grpSpPr>
        <a:xfrm>
          <a:off x="0" y="0"/>
          <a:ext cx="0" cy="0"/>
          <a:chOff x="0" y="0"/>
          <a:chExt cx="0" cy="0"/>
        </a:xfrm>
      </p:grpSpPr>
      <p:sp>
        <p:nvSpPr>
          <p:cNvPr id="1197" name="Google Shape;1197;p74"/>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198" name="Google Shape;1198;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0" name="Google Shape;1200;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201" name="Google Shape;1201;p74"/>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202" name="Google Shape;1202;p74"/>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203" name="Google Shape;1203;p74"/>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04" name="Google Shape;1204;p74"/>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05" name="Google Shape;1205;p74"/>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206" name="Google Shape;1206;p74"/>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07" name="Google Shape;1207;p74"/>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4"/>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209" name="Google Shape;1209;p74"/>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210" name="Google Shape;1210;p74"/>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211" name="Google Shape;1211;p74"/>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212" name="Google Shape;1212;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213" name="Shape 1213"/>
        <p:cNvGrpSpPr/>
        <p:nvPr/>
      </p:nvGrpSpPr>
      <p:grpSpPr>
        <a:xfrm>
          <a:off x="0" y="0"/>
          <a:ext cx="0" cy="0"/>
          <a:chOff x="0" y="0"/>
          <a:chExt cx="0" cy="0"/>
        </a:xfrm>
      </p:grpSpPr>
      <p:cxnSp>
        <p:nvCxnSpPr>
          <p:cNvPr id="1214" name="Google Shape;1214;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16" name="Google Shape;1216;p7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217" name="Google Shape;1217;p75"/>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18" name="Google Shape;1218;p7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19" name="Google Shape;1219;p75"/>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20" name="Google Shape;1220;p75"/>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2" name="Google Shape;1222;p75"/>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24" name="Google Shape;1224;p75"/>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6" name="Google Shape;1226;p75"/>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27" name="Google Shape;1227;p75"/>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8" name="Google Shape;1228;p75"/>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9" name="Google Shape;1229;p75"/>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0" name="Google Shape;1230;p75"/>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231" name="Shape 1231"/>
        <p:cNvGrpSpPr/>
        <p:nvPr/>
      </p:nvGrpSpPr>
      <p:grpSpPr>
        <a:xfrm>
          <a:off x="0" y="0"/>
          <a:ext cx="0" cy="0"/>
          <a:chOff x="0" y="0"/>
          <a:chExt cx="0" cy="0"/>
        </a:xfrm>
      </p:grpSpPr>
      <p:pic>
        <p:nvPicPr>
          <p:cNvPr id="1232" name="Google Shape;1232;p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33" name="Google Shape;1233;p7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35" name="Google Shape;1235;p7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36" name="Google Shape;1236;p76"/>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37" name="Google Shape;1237;p7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38" name="Google Shape;1238;p76"/>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239" name="Google Shape;1239;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240" name="Shape 1240"/>
        <p:cNvGrpSpPr/>
        <p:nvPr/>
      </p:nvGrpSpPr>
      <p:grpSpPr>
        <a:xfrm>
          <a:off x="0" y="0"/>
          <a:ext cx="0" cy="0"/>
          <a:chOff x="0" y="0"/>
          <a:chExt cx="0" cy="0"/>
        </a:xfrm>
      </p:grpSpPr>
      <p:pic>
        <p:nvPicPr>
          <p:cNvPr id="1241" name="Google Shape;1241;p7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242" name="Google Shape;1242;p77"/>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243" name="Google Shape;1243;p77"/>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244" name="Google Shape;1244;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1245" name="Shape 1245"/>
        <p:cNvGrpSpPr/>
        <p:nvPr/>
      </p:nvGrpSpPr>
      <p:grpSpPr>
        <a:xfrm>
          <a:off x="0" y="0"/>
          <a:ext cx="0" cy="0"/>
          <a:chOff x="0" y="0"/>
          <a:chExt cx="0" cy="0"/>
        </a:xfrm>
      </p:grpSpPr>
      <p:pic>
        <p:nvPicPr>
          <p:cNvPr id="1246" name="Google Shape;1246;p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47" name="Google Shape;1247;p78"/>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248" name="Google Shape;1248;p7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9" name="Google Shape;1249;p7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50" name="Google Shape;1250;p7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51" name="Google Shape;1251;p78"/>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252" name="Google Shape;1252;p78"/>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1253" name="Google Shape;1253;p7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254" name="Google Shape;1254;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1255" name="Shape 1255"/>
        <p:cNvGrpSpPr/>
        <p:nvPr/>
      </p:nvGrpSpPr>
      <p:grpSpPr>
        <a:xfrm>
          <a:off x="0" y="0"/>
          <a:ext cx="0" cy="0"/>
          <a:chOff x="0" y="0"/>
          <a:chExt cx="0" cy="0"/>
        </a:xfrm>
      </p:grpSpPr>
      <p:pic>
        <p:nvPicPr>
          <p:cNvPr id="1256" name="Google Shape;1256;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7" name="Google Shape;1257;p7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258" name="Google Shape;1258;p7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9" name="Google Shape;1259;p7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0" name="Google Shape;1260;p7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1261" name="Google Shape;1261;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2" name="Google Shape;1262;p79"/>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3" name="Google Shape;1263;p79"/>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1264" name="Shape 1264"/>
        <p:cNvGrpSpPr/>
        <p:nvPr/>
      </p:nvGrpSpPr>
      <p:grpSpPr>
        <a:xfrm>
          <a:off x="0" y="0"/>
          <a:ext cx="0" cy="0"/>
          <a:chOff x="0" y="0"/>
          <a:chExt cx="0" cy="0"/>
        </a:xfrm>
      </p:grpSpPr>
      <p:pic>
        <p:nvPicPr>
          <p:cNvPr id="1265" name="Google Shape;1265;p80"/>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1266" name="Google Shape;1266;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7" name="Google Shape;1267;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8" name="Google Shape;1268;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69" name="Google Shape;1269;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80"/>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71" name="Google Shape;1271;p80"/>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72" name="Google Shape;1272;p80"/>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73" name="Google Shape;1273;p8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1274" name="Shape 1274"/>
        <p:cNvGrpSpPr/>
        <p:nvPr/>
      </p:nvGrpSpPr>
      <p:grpSpPr>
        <a:xfrm>
          <a:off x="0" y="0"/>
          <a:ext cx="0" cy="0"/>
          <a:chOff x="0" y="0"/>
          <a:chExt cx="0" cy="0"/>
        </a:xfrm>
      </p:grpSpPr>
      <p:sp>
        <p:nvSpPr>
          <p:cNvPr id="1275" name="Google Shape;127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7" name="Google Shape;127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8" name="Google Shape;127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9" name="Google Shape;1279;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280" name="Google Shape;1280;p81"/>
          <p:cNvGrpSpPr/>
          <p:nvPr/>
        </p:nvGrpSpPr>
        <p:grpSpPr>
          <a:xfrm>
            <a:off x="457200" y="1378813"/>
            <a:ext cx="776889" cy="621300"/>
            <a:chOff x="457200" y="1378813"/>
            <a:chExt cx="776889" cy="621300"/>
          </a:xfrm>
        </p:grpSpPr>
        <p:sp>
          <p:nvSpPr>
            <p:cNvPr id="1281" name="Google Shape;1281;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82" name="Google Shape;1282;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83" name="Google Shape;1283;p81"/>
          <p:cNvGrpSpPr/>
          <p:nvPr/>
        </p:nvGrpSpPr>
        <p:grpSpPr>
          <a:xfrm>
            <a:off x="457200" y="2228725"/>
            <a:ext cx="776889" cy="621300"/>
            <a:chOff x="457200" y="1378813"/>
            <a:chExt cx="776889" cy="621300"/>
          </a:xfrm>
        </p:grpSpPr>
        <p:sp>
          <p:nvSpPr>
            <p:cNvPr id="1284" name="Google Shape;1284;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5" name="Google Shape;1285;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86" name="Google Shape;1286;p81"/>
          <p:cNvGrpSpPr/>
          <p:nvPr/>
        </p:nvGrpSpPr>
        <p:grpSpPr>
          <a:xfrm>
            <a:off x="457200" y="3073850"/>
            <a:ext cx="776889" cy="621300"/>
            <a:chOff x="457200" y="1378813"/>
            <a:chExt cx="776889" cy="621300"/>
          </a:xfrm>
        </p:grpSpPr>
        <p:sp>
          <p:nvSpPr>
            <p:cNvPr id="1287" name="Google Shape;1287;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8" name="Google Shape;1288;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89" name="Google Shape;1289;p81"/>
          <p:cNvGrpSpPr/>
          <p:nvPr/>
        </p:nvGrpSpPr>
        <p:grpSpPr>
          <a:xfrm>
            <a:off x="457200" y="3923750"/>
            <a:ext cx="776889" cy="621300"/>
            <a:chOff x="457200" y="1378813"/>
            <a:chExt cx="776889" cy="621300"/>
          </a:xfrm>
        </p:grpSpPr>
        <p:sp>
          <p:nvSpPr>
            <p:cNvPr id="1290" name="Google Shape;1290;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91" name="Google Shape;1291;p8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292" name="Google Shape;1292;p81"/>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3" name="Google Shape;129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1"/>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7" name="Google Shape;1297;p81"/>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8" name="Google Shape;1298;p81"/>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99" name="Google Shape;1299;p8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1300" name="Shape 1300"/>
        <p:cNvGrpSpPr/>
        <p:nvPr/>
      </p:nvGrpSpPr>
      <p:grpSpPr>
        <a:xfrm>
          <a:off x="0" y="0"/>
          <a:ext cx="0" cy="0"/>
          <a:chOff x="0" y="0"/>
          <a:chExt cx="0" cy="0"/>
        </a:xfrm>
      </p:grpSpPr>
      <p:sp>
        <p:nvSpPr>
          <p:cNvPr id="1301" name="Google Shape;1301;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304" name="Google Shape;1304;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5" name="Google Shape;1305;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06" name="Google Shape;1306;p82"/>
          <p:cNvGrpSpPr/>
          <p:nvPr/>
        </p:nvGrpSpPr>
        <p:grpSpPr>
          <a:xfrm>
            <a:off x="457200" y="1378813"/>
            <a:ext cx="776889" cy="621300"/>
            <a:chOff x="457200" y="1378813"/>
            <a:chExt cx="776889" cy="621300"/>
          </a:xfrm>
        </p:grpSpPr>
        <p:sp>
          <p:nvSpPr>
            <p:cNvPr id="1307" name="Google Shape;1307;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08" name="Google Shape;1308;p82"/>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09" name="Google Shape;1309;p82"/>
          <p:cNvGrpSpPr/>
          <p:nvPr/>
        </p:nvGrpSpPr>
        <p:grpSpPr>
          <a:xfrm>
            <a:off x="457200" y="2228725"/>
            <a:ext cx="776889" cy="621300"/>
            <a:chOff x="457200" y="1378813"/>
            <a:chExt cx="776889" cy="621300"/>
          </a:xfrm>
        </p:grpSpPr>
        <p:sp>
          <p:nvSpPr>
            <p:cNvPr id="1310" name="Google Shape;1310;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11" name="Google Shape;1311;p82"/>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12" name="Google Shape;1312;p82"/>
          <p:cNvGrpSpPr/>
          <p:nvPr/>
        </p:nvGrpSpPr>
        <p:grpSpPr>
          <a:xfrm>
            <a:off x="457200" y="3073850"/>
            <a:ext cx="776889" cy="621300"/>
            <a:chOff x="457200" y="1378813"/>
            <a:chExt cx="776889" cy="621300"/>
          </a:xfrm>
        </p:grpSpPr>
        <p:sp>
          <p:nvSpPr>
            <p:cNvPr id="1313" name="Google Shape;1313;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14" name="Google Shape;1314;p82"/>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15" name="Google Shape;1315;p82"/>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6" name="Google Shape;1316;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2"/>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9" name="Google Shape;1319;p82"/>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20" name="Google Shape;1320;p8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1321" name="Shape 1321"/>
        <p:cNvGrpSpPr/>
        <p:nvPr/>
      </p:nvGrpSpPr>
      <p:grpSpPr>
        <a:xfrm>
          <a:off x="0" y="0"/>
          <a:ext cx="0" cy="0"/>
          <a:chOff x="0" y="0"/>
          <a:chExt cx="0" cy="0"/>
        </a:xfrm>
      </p:grpSpPr>
      <p:sp>
        <p:nvSpPr>
          <p:cNvPr id="1322" name="Google Shape;1322;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25" name="Google Shape;1325;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26" name="Google Shape;1326;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27" name="Google Shape;1327;p83"/>
          <p:cNvGrpSpPr/>
          <p:nvPr/>
        </p:nvGrpSpPr>
        <p:grpSpPr>
          <a:xfrm>
            <a:off x="457200" y="1300225"/>
            <a:ext cx="776889" cy="621300"/>
            <a:chOff x="457200" y="1378813"/>
            <a:chExt cx="776889" cy="621300"/>
          </a:xfrm>
        </p:grpSpPr>
        <p:sp>
          <p:nvSpPr>
            <p:cNvPr id="1328" name="Google Shape;1328;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329" name="Google Shape;1329;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83"/>
          <p:cNvGrpSpPr/>
          <p:nvPr/>
        </p:nvGrpSpPr>
        <p:grpSpPr>
          <a:xfrm>
            <a:off x="457200" y="2000125"/>
            <a:ext cx="776889" cy="621300"/>
            <a:chOff x="457200" y="1378813"/>
            <a:chExt cx="776889" cy="621300"/>
          </a:xfrm>
        </p:grpSpPr>
        <p:sp>
          <p:nvSpPr>
            <p:cNvPr id="1331" name="Google Shape;1331;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332" name="Google Shape;1332;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83"/>
          <p:cNvGrpSpPr/>
          <p:nvPr/>
        </p:nvGrpSpPr>
        <p:grpSpPr>
          <a:xfrm>
            <a:off x="457200" y="2692850"/>
            <a:ext cx="776889" cy="621300"/>
            <a:chOff x="457200" y="1378813"/>
            <a:chExt cx="776889" cy="621300"/>
          </a:xfrm>
        </p:grpSpPr>
        <p:sp>
          <p:nvSpPr>
            <p:cNvPr id="1334" name="Google Shape;1334;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335" name="Google Shape;1335;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83"/>
          <p:cNvGrpSpPr/>
          <p:nvPr/>
        </p:nvGrpSpPr>
        <p:grpSpPr>
          <a:xfrm>
            <a:off x="457200" y="3390350"/>
            <a:ext cx="776889" cy="621300"/>
            <a:chOff x="457200" y="1378813"/>
            <a:chExt cx="776889" cy="621300"/>
          </a:xfrm>
        </p:grpSpPr>
        <p:sp>
          <p:nvSpPr>
            <p:cNvPr id="1337" name="Google Shape;1337;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338" name="Google Shape;1338;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83"/>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83"/>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83"/>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46" name="Google Shape;1346;p83"/>
          <p:cNvGrpSpPr/>
          <p:nvPr/>
        </p:nvGrpSpPr>
        <p:grpSpPr>
          <a:xfrm>
            <a:off x="469500" y="4083075"/>
            <a:ext cx="776889" cy="621300"/>
            <a:chOff x="457200" y="1378813"/>
            <a:chExt cx="776889" cy="621300"/>
          </a:xfrm>
        </p:grpSpPr>
        <p:sp>
          <p:nvSpPr>
            <p:cNvPr id="1347" name="Google Shape;1347;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48" name="Google Shape;1348;p83"/>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3"/>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1" name="Google Shape;1351;p83"/>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_2">
    <p:spTree>
      <p:nvGrpSpPr>
        <p:cNvPr id="1352" name="Shape 1352"/>
        <p:cNvGrpSpPr/>
        <p:nvPr/>
      </p:nvGrpSpPr>
      <p:grpSpPr>
        <a:xfrm>
          <a:off x="0" y="0"/>
          <a:ext cx="0" cy="0"/>
          <a:chOff x="0" y="0"/>
          <a:chExt cx="0" cy="0"/>
        </a:xfrm>
      </p:grpSpPr>
      <p:sp>
        <p:nvSpPr>
          <p:cNvPr id="1353" name="Google Shape;1353;p8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6" name="Google Shape;1356;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57" name="Google Shape;135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58" name="Google Shape;1358;p84"/>
          <p:cNvGrpSpPr/>
          <p:nvPr/>
        </p:nvGrpSpPr>
        <p:grpSpPr>
          <a:xfrm>
            <a:off x="457200" y="1237825"/>
            <a:ext cx="776900" cy="486300"/>
            <a:chOff x="457200" y="1466425"/>
            <a:chExt cx="776900" cy="486300"/>
          </a:xfrm>
        </p:grpSpPr>
        <p:sp>
          <p:nvSpPr>
            <p:cNvPr id="1359" name="Google Shape;1359;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360" name="Google Shape;1360;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84"/>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2" name="Google Shape;1362;p8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3" name="Google Shape;1363;p84"/>
          <p:cNvGrpSpPr/>
          <p:nvPr/>
        </p:nvGrpSpPr>
        <p:grpSpPr>
          <a:xfrm>
            <a:off x="457200" y="1828900"/>
            <a:ext cx="776900" cy="486300"/>
            <a:chOff x="457200" y="1466425"/>
            <a:chExt cx="776900" cy="486300"/>
          </a:xfrm>
        </p:grpSpPr>
        <p:sp>
          <p:nvSpPr>
            <p:cNvPr id="1364" name="Google Shape;1364;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365" name="Google Shape;1365;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8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7" name="Google Shape;1367;p84"/>
          <p:cNvGrpSpPr/>
          <p:nvPr/>
        </p:nvGrpSpPr>
        <p:grpSpPr>
          <a:xfrm>
            <a:off x="457200" y="2419975"/>
            <a:ext cx="776900" cy="486300"/>
            <a:chOff x="457200" y="1466425"/>
            <a:chExt cx="776900" cy="486300"/>
          </a:xfrm>
        </p:grpSpPr>
        <p:sp>
          <p:nvSpPr>
            <p:cNvPr id="1368" name="Google Shape;1368;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369" name="Google Shape;1369;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8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84"/>
          <p:cNvGrpSpPr/>
          <p:nvPr/>
        </p:nvGrpSpPr>
        <p:grpSpPr>
          <a:xfrm>
            <a:off x="457200" y="3011050"/>
            <a:ext cx="776900" cy="486300"/>
            <a:chOff x="457200" y="1466425"/>
            <a:chExt cx="776900" cy="486300"/>
          </a:xfrm>
        </p:grpSpPr>
        <p:sp>
          <p:nvSpPr>
            <p:cNvPr id="1372" name="Google Shape;1372;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373" name="Google Shape;1373;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8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84"/>
          <p:cNvGrpSpPr/>
          <p:nvPr/>
        </p:nvGrpSpPr>
        <p:grpSpPr>
          <a:xfrm>
            <a:off x="457200" y="3602137"/>
            <a:ext cx="776900" cy="486300"/>
            <a:chOff x="457200" y="1466425"/>
            <a:chExt cx="776900" cy="486300"/>
          </a:xfrm>
        </p:grpSpPr>
        <p:sp>
          <p:nvSpPr>
            <p:cNvPr id="1376" name="Google Shape;1376;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77" name="Google Shape;1377;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8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9" name="Google Shape;1379;p84"/>
          <p:cNvGrpSpPr/>
          <p:nvPr/>
        </p:nvGrpSpPr>
        <p:grpSpPr>
          <a:xfrm>
            <a:off x="457200" y="4193262"/>
            <a:ext cx="776900" cy="486300"/>
            <a:chOff x="457200" y="1466425"/>
            <a:chExt cx="776900" cy="486300"/>
          </a:xfrm>
        </p:grpSpPr>
        <p:sp>
          <p:nvSpPr>
            <p:cNvPr id="1380" name="Google Shape;1380;p84"/>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381" name="Google Shape;1381;p84"/>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2" name="Google Shape;1382;p84"/>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3" name="Google Shape;1383;p84"/>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84"/>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84"/>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6" name="Google Shape;1386;p84"/>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84"/>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1">
    <p:spTree>
      <p:nvGrpSpPr>
        <p:cNvPr id="1388" name="Shape 1388"/>
        <p:cNvGrpSpPr/>
        <p:nvPr/>
      </p:nvGrpSpPr>
      <p:grpSpPr>
        <a:xfrm>
          <a:off x="0" y="0"/>
          <a:ext cx="0" cy="0"/>
          <a:chOff x="0" y="0"/>
          <a:chExt cx="0" cy="0"/>
        </a:xfrm>
      </p:grpSpPr>
      <p:sp>
        <p:nvSpPr>
          <p:cNvPr id="1389" name="Google Shape;1389;p85"/>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93" name="Google Shape;1393;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94" name="Google Shape;1394;p85"/>
          <p:cNvGrpSpPr/>
          <p:nvPr/>
        </p:nvGrpSpPr>
        <p:grpSpPr>
          <a:xfrm>
            <a:off x="457222" y="1149803"/>
            <a:ext cx="713194" cy="446423"/>
            <a:chOff x="457200" y="1466425"/>
            <a:chExt cx="776900" cy="486300"/>
          </a:xfrm>
        </p:grpSpPr>
        <p:sp>
          <p:nvSpPr>
            <p:cNvPr id="1395" name="Google Shape;139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96" name="Google Shape;139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 name="Google Shape;1397;p85"/>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8" name="Google Shape;1398;p85"/>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9" name="Google Shape;1399;p85"/>
          <p:cNvGrpSpPr/>
          <p:nvPr/>
        </p:nvGrpSpPr>
        <p:grpSpPr>
          <a:xfrm>
            <a:off x="457222" y="1672428"/>
            <a:ext cx="713194" cy="446423"/>
            <a:chOff x="457200" y="1466425"/>
            <a:chExt cx="776900" cy="486300"/>
          </a:xfrm>
        </p:grpSpPr>
        <p:sp>
          <p:nvSpPr>
            <p:cNvPr id="1400" name="Google Shape;1400;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401" name="Google Shape;1401;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85"/>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3" name="Google Shape;1403;p85"/>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p85"/>
          <p:cNvGrpSpPr/>
          <p:nvPr/>
        </p:nvGrpSpPr>
        <p:grpSpPr>
          <a:xfrm>
            <a:off x="457197" y="2195578"/>
            <a:ext cx="713194" cy="446423"/>
            <a:chOff x="457200" y="1466425"/>
            <a:chExt cx="776900" cy="486300"/>
          </a:xfrm>
        </p:grpSpPr>
        <p:sp>
          <p:nvSpPr>
            <p:cNvPr id="1405" name="Google Shape;140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06" name="Google Shape;140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85"/>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8" name="Google Shape;1408;p85"/>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85"/>
          <p:cNvGrpSpPr/>
          <p:nvPr/>
        </p:nvGrpSpPr>
        <p:grpSpPr>
          <a:xfrm>
            <a:off x="457197" y="2718203"/>
            <a:ext cx="713194" cy="446423"/>
            <a:chOff x="457200" y="1466425"/>
            <a:chExt cx="776900" cy="486300"/>
          </a:xfrm>
        </p:grpSpPr>
        <p:sp>
          <p:nvSpPr>
            <p:cNvPr id="1410" name="Google Shape;1410;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11" name="Google Shape;1411;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85"/>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3" name="Google Shape;1413;p85"/>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85"/>
          <p:cNvGrpSpPr/>
          <p:nvPr/>
        </p:nvGrpSpPr>
        <p:grpSpPr>
          <a:xfrm>
            <a:off x="457222" y="3240828"/>
            <a:ext cx="713194" cy="446423"/>
            <a:chOff x="457200" y="1466425"/>
            <a:chExt cx="776900" cy="486300"/>
          </a:xfrm>
        </p:grpSpPr>
        <p:sp>
          <p:nvSpPr>
            <p:cNvPr id="1415" name="Google Shape;141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16" name="Google Shape;141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85"/>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8" name="Google Shape;1418;p85"/>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85"/>
          <p:cNvGrpSpPr/>
          <p:nvPr/>
        </p:nvGrpSpPr>
        <p:grpSpPr>
          <a:xfrm>
            <a:off x="457222" y="3763453"/>
            <a:ext cx="713194" cy="446423"/>
            <a:chOff x="457200" y="1466425"/>
            <a:chExt cx="776900" cy="486300"/>
          </a:xfrm>
        </p:grpSpPr>
        <p:sp>
          <p:nvSpPr>
            <p:cNvPr id="1420" name="Google Shape;1420;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21" name="Google Shape;1421;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85"/>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3" name="Google Shape;1423;p85"/>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4" name="Google Shape;1424;p85"/>
          <p:cNvGrpSpPr/>
          <p:nvPr/>
        </p:nvGrpSpPr>
        <p:grpSpPr>
          <a:xfrm>
            <a:off x="457222" y="4311603"/>
            <a:ext cx="713194" cy="446423"/>
            <a:chOff x="457200" y="1466425"/>
            <a:chExt cx="776900" cy="486300"/>
          </a:xfrm>
        </p:grpSpPr>
        <p:sp>
          <p:nvSpPr>
            <p:cNvPr id="1425" name="Google Shape;1425;p8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26" name="Google Shape;1426;p8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 name="Google Shape;1427;p85"/>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8" name="Google Shape;1428;p85"/>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1429" name="Shape 1429"/>
        <p:cNvGrpSpPr/>
        <p:nvPr/>
      </p:nvGrpSpPr>
      <p:grpSpPr>
        <a:xfrm>
          <a:off x="0" y="0"/>
          <a:ext cx="0" cy="0"/>
          <a:chOff x="0" y="0"/>
          <a:chExt cx="0" cy="0"/>
        </a:xfrm>
      </p:grpSpPr>
      <p:sp>
        <p:nvSpPr>
          <p:cNvPr id="1430" name="Google Shape;1430;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2" name="Google Shape;1432;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33" name="Google Shape;1433;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4" name="Google Shape;1434;p8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6"/>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436" name="Google Shape;1436;p86"/>
          <p:cNvGrpSpPr/>
          <p:nvPr/>
        </p:nvGrpSpPr>
        <p:grpSpPr>
          <a:xfrm>
            <a:off x="457181" y="1345103"/>
            <a:ext cx="533372" cy="533480"/>
            <a:chOff x="457200" y="1378813"/>
            <a:chExt cx="695400" cy="695450"/>
          </a:xfrm>
        </p:grpSpPr>
        <p:sp>
          <p:nvSpPr>
            <p:cNvPr id="1437" name="Google Shape;1437;p8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38" name="Google Shape;1438;p86"/>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86"/>
          <p:cNvGrpSpPr/>
          <p:nvPr/>
        </p:nvGrpSpPr>
        <p:grpSpPr>
          <a:xfrm>
            <a:off x="3228956" y="1345103"/>
            <a:ext cx="533372" cy="533480"/>
            <a:chOff x="457200" y="1378813"/>
            <a:chExt cx="695400" cy="695450"/>
          </a:xfrm>
        </p:grpSpPr>
        <p:sp>
          <p:nvSpPr>
            <p:cNvPr id="1440" name="Google Shape;1440;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41" name="Google Shape;1441;p86"/>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42" name="Google Shape;1442;p8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6"/>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444" name="Google Shape;1444;p86"/>
          <p:cNvGrpSpPr/>
          <p:nvPr/>
        </p:nvGrpSpPr>
        <p:grpSpPr>
          <a:xfrm>
            <a:off x="6134081" y="1345853"/>
            <a:ext cx="533372" cy="533480"/>
            <a:chOff x="457200" y="1378813"/>
            <a:chExt cx="695400" cy="695450"/>
          </a:xfrm>
        </p:grpSpPr>
        <p:sp>
          <p:nvSpPr>
            <p:cNvPr id="1445" name="Google Shape;1445;p86"/>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446" name="Google Shape;1446;p86"/>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47" name="Google Shape;1447;p8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6"/>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49" name="Google Shape;1449;p8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1450" name="Shape 1450"/>
        <p:cNvGrpSpPr/>
        <p:nvPr/>
      </p:nvGrpSpPr>
      <p:grpSpPr>
        <a:xfrm>
          <a:off x="0" y="0"/>
          <a:ext cx="0" cy="0"/>
          <a:chOff x="0" y="0"/>
          <a:chExt cx="0" cy="0"/>
        </a:xfrm>
      </p:grpSpPr>
      <p:sp>
        <p:nvSpPr>
          <p:cNvPr id="1451" name="Google Shape;1451;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2" name="Google Shape;1452;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3" name="Google Shape;1453;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54" name="Google Shape;1454;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5" name="Google Shape;1455;p8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7"/>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57" name="Google Shape;1457;p87"/>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1458" name="Google Shape;1458;p87"/>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7"/>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61" name="Google Shape;1461;p87"/>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62" name="Google Shape;1462;p87"/>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1463" name="Google Shape;1463;p87"/>
          <p:cNvGrpSpPr/>
          <p:nvPr/>
        </p:nvGrpSpPr>
        <p:grpSpPr>
          <a:xfrm>
            <a:off x="6134054" y="1345850"/>
            <a:ext cx="2298699" cy="533482"/>
            <a:chOff x="457164" y="1378809"/>
            <a:chExt cx="2997000" cy="695454"/>
          </a:xfrm>
        </p:grpSpPr>
        <p:sp>
          <p:nvSpPr>
            <p:cNvPr id="1464" name="Google Shape;1464;p87"/>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65" name="Google Shape;1465;p87"/>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66" name="Google Shape;1466;p8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7"/>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68" name="Google Shape;1468;p8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69" name="Google Shape;1469;p87"/>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1470" name="Google Shape;1470;p87"/>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1471" name="Google Shape;1471;p87"/>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1472" name="Shape 1472"/>
        <p:cNvGrpSpPr/>
        <p:nvPr/>
      </p:nvGrpSpPr>
      <p:grpSpPr>
        <a:xfrm>
          <a:off x="0" y="0"/>
          <a:ext cx="0" cy="0"/>
          <a:chOff x="0" y="0"/>
          <a:chExt cx="0" cy="0"/>
        </a:xfrm>
      </p:grpSpPr>
      <p:pic>
        <p:nvPicPr>
          <p:cNvPr id="1473" name="Google Shape;1473;p8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474" name="Google Shape;1474;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5" name="Google Shape;1475;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6" name="Google Shape;1476;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77" name="Google Shape;1477;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78" name="Google Shape;1478;p88"/>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79" name="Google Shape;1479;p8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0" name="Google Shape;1480;p88"/>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88"/>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2" name="Google Shape;1482;p88"/>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483" name="Google Shape;1483;p88"/>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484" name="Google Shape;1484;p8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8"/>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486" name="Google Shape;1486;p8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_2">
    <p:spTree>
      <p:nvGrpSpPr>
        <p:cNvPr id="1487" name="Shape 1487"/>
        <p:cNvGrpSpPr/>
        <p:nvPr/>
      </p:nvGrpSpPr>
      <p:grpSpPr>
        <a:xfrm>
          <a:off x="0" y="0"/>
          <a:ext cx="0" cy="0"/>
          <a:chOff x="0" y="0"/>
          <a:chExt cx="0" cy="0"/>
        </a:xfrm>
      </p:grpSpPr>
      <p:grpSp>
        <p:nvGrpSpPr>
          <p:cNvPr id="1488" name="Google Shape;1488;p89"/>
          <p:cNvGrpSpPr/>
          <p:nvPr/>
        </p:nvGrpSpPr>
        <p:grpSpPr>
          <a:xfrm>
            <a:off x="453220" y="1424000"/>
            <a:ext cx="743726" cy="530949"/>
            <a:chOff x="453220" y="1424000"/>
            <a:chExt cx="743726" cy="530949"/>
          </a:xfrm>
        </p:grpSpPr>
        <p:sp>
          <p:nvSpPr>
            <p:cNvPr id="1489" name="Google Shape;1489;p8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90" name="Google Shape;1490;p8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491" name="Google Shape;1491;p89"/>
          <p:cNvGrpSpPr/>
          <p:nvPr/>
        </p:nvGrpSpPr>
        <p:grpSpPr>
          <a:xfrm>
            <a:off x="453233" y="2276300"/>
            <a:ext cx="743726" cy="530949"/>
            <a:chOff x="453233" y="2276300"/>
            <a:chExt cx="743726" cy="530949"/>
          </a:xfrm>
        </p:grpSpPr>
        <p:sp>
          <p:nvSpPr>
            <p:cNvPr id="1492" name="Google Shape;1492;p8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93" name="Google Shape;1493;p8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494" name="Google Shape;1494;p8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6" name="Google Shape;1496;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97" name="Google Shape;1497;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98" name="Google Shape;1498;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99" name="Google Shape;1499;p8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8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3" name="Google Shape;1503;p89"/>
          <p:cNvGrpSpPr/>
          <p:nvPr/>
        </p:nvGrpSpPr>
        <p:grpSpPr>
          <a:xfrm>
            <a:off x="453233" y="3128588"/>
            <a:ext cx="743726" cy="530949"/>
            <a:chOff x="453233" y="3128588"/>
            <a:chExt cx="743726" cy="530949"/>
          </a:xfrm>
        </p:grpSpPr>
        <p:sp>
          <p:nvSpPr>
            <p:cNvPr id="1504" name="Google Shape;1504;p8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05" name="Google Shape;1505;p8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506" name="Google Shape;1506;p89"/>
          <p:cNvGrpSpPr/>
          <p:nvPr/>
        </p:nvGrpSpPr>
        <p:grpSpPr>
          <a:xfrm>
            <a:off x="453233" y="3952200"/>
            <a:ext cx="743726" cy="530949"/>
            <a:chOff x="453233" y="3952200"/>
            <a:chExt cx="743726" cy="530949"/>
          </a:xfrm>
        </p:grpSpPr>
        <p:sp>
          <p:nvSpPr>
            <p:cNvPr id="1507" name="Google Shape;1507;p8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08" name="Google Shape;1508;p8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509" name="Google Shape;1509;p8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8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1" name="Google Shape;1511;p89"/>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2" name="Google Shape;1512;p8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1513" name="Shape 1513"/>
        <p:cNvGrpSpPr/>
        <p:nvPr/>
      </p:nvGrpSpPr>
      <p:grpSpPr>
        <a:xfrm>
          <a:off x="0" y="0"/>
          <a:ext cx="0" cy="0"/>
          <a:chOff x="0" y="0"/>
          <a:chExt cx="0" cy="0"/>
        </a:xfrm>
      </p:grpSpPr>
      <p:sp>
        <p:nvSpPr>
          <p:cNvPr id="1514" name="Google Shape;1514;p9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15" name="Google Shape;1515;p9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16" name="Google Shape;1516;p9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17" name="Google Shape;1517;p9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18" name="Google Shape;1518;p9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0" name="Google Shape;1520;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1" name="Google Shape;1521;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22" name="Google Shape;1522;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3" name="Google Shape;1523;p9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4" name="Google Shape;1524;p9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27" name="Google Shape;1527;p9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28" name="Google Shape;1528;p9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9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0" name="Google Shape;1530;p9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1531" name="Shape 1531"/>
        <p:cNvGrpSpPr/>
        <p:nvPr/>
      </p:nvGrpSpPr>
      <p:grpSpPr>
        <a:xfrm>
          <a:off x="0" y="0"/>
          <a:ext cx="0" cy="0"/>
          <a:chOff x="0" y="0"/>
          <a:chExt cx="0" cy="0"/>
        </a:xfrm>
      </p:grpSpPr>
      <p:sp>
        <p:nvSpPr>
          <p:cNvPr id="1532" name="Google Shape;1532;p9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33" name="Google Shape;1533;p9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34" name="Google Shape;1534;p9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35" name="Google Shape;1535;p9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36" name="Google Shape;1536;p9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39" name="Google Shape;153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0" name="Google Shape;154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1" name="Google Shape;1541;p9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45" name="Google Shape;1545;p9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46" name="Google Shape;1546;p9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47" name="Google Shape;1547;p9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48" name="Google Shape;1548;p91"/>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9" name="Google Shape;1549;p91"/>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0" name="Google Shape;1550;p91"/>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91"/>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9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1553" name="Shape 1553"/>
        <p:cNvGrpSpPr/>
        <p:nvPr/>
      </p:nvGrpSpPr>
      <p:grpSpPr>
        <a:xfrm>
          <a:off x="0" y="0"/>
          <a:ext cx="0" cy="0"/>
          <a:chOff x="0" y="0"/>
          <a:chExt cx="0" cy="0"/>
        </a:xfrm>
      </p:grpSpPr>
      <p:sp>
        <p:nvSpPr>
          <p:cNvPr id="1554" name="Google Shape;1554;p9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55" name="Google Shape;1555;p9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56" name="Google Shape;1556;p9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57" name="Google Shape;1557;p9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58" name="Google Shape;1558;p9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0" name="Google Shape;1560;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1" name="Google Shape;1561;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9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66" name="Google Shape;1566;p9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67" name="Google Shape;1567;p92"/>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8" name="Google Shape;1568;p92"/>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9" name="Google Shape;1569;p92"/>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9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1571" name="Shape 1571"/>
        <p:cNvGrpSpPr/>
        <p:nvPr/>
      </p:nvGrpSpPr>
      <p:grpSpPr>
        <a:xfrm>
          <a:off x="0" y="0"/>
          <a:ext cx="0" cy="0"/>
          <a:chOff x="0" y="0"/>
          <a:chExt cx="0" cy="0"/>
        </a:xfrm>
      </p:grpSpPr>
      <p:sp>
        <p:nvSpPr>
          <p:cNvPr id="1572" name="Google Shape;1572;p9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3" name="Google Shape;1573;p9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74" name="Google Shape;1574;p9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5" name="Google Shape;1575;p9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76" name="Google Shape;1576;p9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8" name="Google Shape;1578;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9" name="Google Shape;1579;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80" name="Google Shape;1580;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1" name="Google Shape;1581;p9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85" name="Google Shape;1585;p9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86" name="Google Shape;1586;p9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87" name="Google Shape;1587;p9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88" name="Google Shape;1588;p9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9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9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9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9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1593" name="Shape 1593"/>
        <p:cNvGrpSpPr/>
        <p:nvPr/>
      </p:nvGrpSpPr>
      <p:grpSpPr>
        <a:xfrm>
          <a:off x="0" y="0"/>
          <a:ext cx="0" cy="0"/>
          <a:chOff x="0" y="0"/>
          <a:chExt cx="0" cy="0"/>
        </a:xfrm>
      </p:grpSpPr>
      <p:grpSp>
        <p:nvGrpSpPr>
          <p:cNvPr id="1594" name="Google Shape;1594;p94"/>
          <p:cNvGrpSpPr/>
          <p:nvPr/>
        </p:nvGrpSpPr>
        <p:grpSpPr>
          <a:xfrm>
            <a:off x="453220" y="1424000"/>
            <a:ext cx="743726" cy="530949"/>
            <a:chOff x="453220" y="1424000"/>
            <a:chExt cx="743726" cy="530949"/>
          </a:xfrm>
        </p:grpSpPr>
        <p:sp>
          <p:nvSpPr>
            <p:cNvPr id="1595" name="Google Shape;1595;p9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6" name="Google Shape;1596;p9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597" name="Google Shape;1597;p9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8" name="Google Shape;1598;p9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99" name="Google Shape;1599;p9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1" name="Google Shape;1601;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2" name="Google Shape;1602;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03" name="Google Shape;1603;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4" name="Google Shape;1604;p9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07" name="Google Shape;1607;p9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08" name="Google Shape;1608;p9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9" name="Google Shape;1609;p9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0" name="Google Shape;1610;p9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9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1612" name="Shape 1612"/>
        <p:cNvGrpSpPr/>
        <p:nvPr/>
      </p:nvGrpSpPr>
      <p:grpSpPr>
        <a:xfrm>
          <a:off x="0" y="0"/>
          <a:ext cx="0" cy="0"/>
          <a:chOff x="0" y="0"/>
          <a:chExt cx="0" cy="0"/>
        </a:xfrm>
      </p:grpSpPr>
      <p:sp>
        <p:nvSpPr>
          <p:cNvPr id="1613" name="Google Shape;1613;p9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15" name="Google Shape;1615;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6" name="Google Shape;1616;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17" name="Google Shape;1617;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8" name="Google Shape;1618;p9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9" name="Google Shape;1619;p9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3" name="Google Shape;1623;p9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9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5" name="Google Shape;1625;p9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7" name="Google Shape;1627;p9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28" name="Google Shape;1628;p9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29" name="Google Shape;1629;p9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0" name="Google Shape;1630;p9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1" name="Google Shape;1631;p9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2" name="Google Shape;1632;p9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3" name="Google Shape;1633;p9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4" name="Google Shape;1634;p9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5" name="Google Shape;1635;p9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36" name="Google Shape;1636;p9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37" name="Google Shape;1637;p9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1638" name="Shape 1638"/>
        <p:cNvGrpSpPr/>
        <p:nvPr/>
      </p:nvGrpSpPr>
      <p:grpSpPr>
        <a:xfrm>
          <a:off x="0" y="0"/>
          <a:ext cx="0" cy="0"/>
          <a:chOff x="0" y="0"/>
          <a:chExt cx="0" cy="0"/>
        </a:xfrm>
      </p:grpSpPr>
      <p:sp>
        <p:nvSpPr>
          <p:cNvPr id="1639" name="Google Shape;1639;p9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41" name="Google Shape;1641;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2" name="Google Shape;1642;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43" name="Google Shape;164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4" name="Google Shape;1644;p9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5" name="Google Shape;1645;p9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8" name="Google Shape;1648;p9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9" name="Google Shape;1649;p9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50" name="Google Shape;1650;p9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51" name="Google Shape;1651;p9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52" name="Google Shape;1652;p9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53" name="Google Shape;1653;p9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54" name="Google Shape;1654;p9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55" name="Google Shape;1655;p9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1656" name="Shape 1656"/>
        <p:cNvGrpSpPr/>
        <p:nvPr/>
      </p:nvGrpSpPr>
      <p:grpSpPr>
        <a:xfrm>
          <a:off x="0" y="0"/>
          <a:ext cx="0" cy="0"/>
          <a:chOff x="0" y="0"/>
          <a:chExt cx="0" cy="0"/>
        </a:xfrm>
      </p:grpSpPr>
      <p:sp>
        <p:nvSpPr>
          <p:cNvPr id="1657" name="Google Shape;1657;p9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8" name="Google Shape;1658;p9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1659" name="Google Shape;1659;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60" name="Google Shape;1660;p9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661" name="Google Shape;1661;p9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67" name="Google Shape;1667;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68" name="Google Shape;1668;p97"/>
          <p:cNvGrpSpPr/>
          <p:nvPr/>
        </p:nvGrpSpPr>
        <p:grpSpPr>
          <a:xfrm>
            <a:off x="429795" y="1274754"/>
            <a:ext cx="577822" cy="412443"/>
            <a:chOff x="453224" y="1424000"/>
            <a:chExt cx="510985" cy="364800"/>
          </a:xfrm>
        </p:grpSpPr>
        <p:sp>
          <p:nvSpPr>
            <p:cNvPr id="1669" name="Google Shape;1669;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0" name="Google Shape;1670;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71" name="Google Shape;1671;p97"/>
          <p:cNvGrpSpPr/>
          <p:nvPr/>
        </p:nvGrpSpPr>
        <p:grpSpPr>
          <a:xfrm>
            <a:off x="429795" y="1865844"/>
            <a:ext cx="577822" cy="412443"/>
            <a:chOff x="453224" y="1424000"/>
            <a:chExt cx="510985" cy="364800"/>
          </a:xfrm>
        </p:grpSpPr>
        <p:sp>
          <p:nvSpPr>
            <p:cNvPr id="1672" name="Google Shape;1672;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3" name="Google Shape;1673;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74" name="Google Shape;1674;p97"/>
          <p:cNvGrpSpPr/>
          <p:nvPr/>
        </p:nvGrpSpPr>
        <p:grpSpPr>
          <a:xfrm>
            <a:off x="429795" y="2456934"/>
            <a:ext cx="577822" cy="412443"/>
            <a:chOff x="453224" y="1424000"/>
            <a:chExt cx="510985" cy="364800"/>
          </a:xfrm>
        </p:grpSpPr>
        <p:sp>
          <p:nvSpPr>
            <p:cNvPr id="1675" name="Google Shape;1675;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6" name="Google Shape;1676;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77" name="Google Shape;1677;p97"/>
          <p:cNvGrpSpPr/>
          <p:nvPr/>
        </p:nvGrpSpPr>
        <p:grpSpPr>
          <a:xfrm>
            <a:off x="429795" y="3048024"/>
            <a:ext cx="577822" cy="412443"/>
            <a:chOff x="453224" y="1424000"/>
            <a:chExt cx="510985" cy="364800"/>
          </a:xfrm>
        </p:grpSpPr>
        <p:sp>
          <p:nvSpPr>
            <p:cNvPr id="1678" name="Google Shape;1678;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79" name="Google Shape;1679;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80" name="Google Shape;1680;p97"/>
          <p:cNvGrpSpPr/>
          <p:nvPr/>
        </p:nvGrpSpPr>
        <p:grpSpPr>
          <a:xfrm>
            <a:off x="429795" y="3639114"/>
            <a:ext cx="577822" cy="412443"/>
            <a:chOff x="453224" y="1424000"/>
            <a:chExt cx="510985" cy="364800"/>
          </a:xfrm>
        </p:grpSpPr>
        <p:sp>
          <p:nvSpPr>
            <p:cNvPr id="1681" name="Google Shape;1681;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82" name="Google Shape;1682;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683" name="Google Shape;1683;p97"/>
          <p:cNvGrpSpPr/>
          <p:nvPr/>
        </p:nvGrpSpPr>
        <p:grpSpPr>
          <a:xfrm>
            <a:off x="429795" y="4230204"/>
            <a:ext cx="577822" cy="412443"/>
            <a:chOff x="453224" y="1424000"/>
            <a:chExt cx="510985" cy="364800"/>
          </a:xfrm>
        </p:grpSpPr>
        <p:sp>
          <p:nvSpPr>
            <p:cNvPr id="1684" name="Google Shape;1684;p9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685" name="Google Shape;1685;p9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686" name="Google Shape;1686;p97"/>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97"/>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8" name="Google Shape;1688;p97"/>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9" name="Google Shape;1689;p97"/>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0" name="Google Shape;1690;p97"/>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1" name="Google Shape;1691;p97"/>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44">
          <p15:clr>
            <a:srgbClr val="FA7B17"/>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1692" name="Shape 1692"/>
        <p:cNvGrpSpPr/>
        <p:nvPr/>
      </p:nvGrpSpPr>
      <p:grpSpPr>
        <a:xfrm>
          <a:off x="0" y="0"/>
          <a:ext cx="0" cy="0"/>
          <a:chOff x="0" y="0"/>
          <a:chExt cx="0" cy="0"/>
        </a:xfrm>
      </p:grpSpPr>
      <p:cxnSp>
        <p:nvCxnSpPr>
          <p:cNvPr id="1693" name="Google Shape;1693;p98"/>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694" name="Google Shape;1694;p9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695" name="Google Shape;169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6" name="Google Shape;1696;p9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697" name="Google Shape;1697;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98" name="Google Shape;1698;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98"/>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98"/>
          <p:cNvGrpSpPr/>
          <p:nvPr/>
        </p:nvGrpSpPr>
        <p:grpSpPr>
          <a:xfrm>
            <a:off x="445468" y="4367943"/>
            <a:ext cx="491946" cy="359019"/>
            <a:chOff x="463425" y="1453125"/>
            <a:chExt cx="735125" cy="513838"/>
          </a:xfrm>
        </p:grpSpPr>
        <p:sp>
          <p:nvSpPr>
            <p:cNvPr id="1701" name="Google Shape;170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02" name="Google Shape;170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03" name="Google Shape;1703;p98"/>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4" name="Google Shape;1704;p98"/>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5" name="Google Shape;1705;p98"/>
          <p:cNvGrpSpPr/>
          <p:nvPr/>
        </p:nvGrpSpPr>
        <p:grpSpPr>
          <a:xfrm>
            <a:off x="445468" y="3832229"/>
            <a:ext cx="491946" cy="359019"/>
            <a:chOff x="463425" y="1453125"/>
            <a:chExt cx="735125" cy="513838"/>
          </a:xfrm>
        </p:grpSpPr>
        <p:sp>
          <p:nvSpPr>
            <p:cNvPr id="1706" name="Google Shape;1706;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07" name="Google Shape;1707;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08" name="Google Shape;1708;p98"/>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98"/>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98"/>
          <p:cNvGrpSpPr/>
          <p:nvPr/>
        </p:nvGrpSpPr>
        <p:grpSpPr>
          <a:xfrm>
            <a:off x="445468" y="3296514"/>
            <a:ext cx="491946" cy="359019"/>
            <a:chOff x="463425" y="1453125"/>
            <a:chExt cx="735125" cy="513838"/>
          </a:xfrm>
        </p:grpSpPr>
        <p:sp>
          <p:nvSpPr>
            <p:cNvPr id="1711" name="Google Shape;171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12" name="Google Shape;171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13" name="Google Shape;1713;p98"/>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4" name="Google Shape;1714;p98"/>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98"/>
          <p:cNvGrpSpPr/>
          <p:nvPr/>
        </p:nvGrpSpPr>
        <p:grpSpPr>
          <a:xfrm>
            <a:off x="445468" y="2760799"/>
            <a:ext cx="491946" cy="359019"/>
            <a:chOff x="463425" y="1453125"/>
            <a:chExt cx="735125" cy="513838"/>
          </a:xfrm>
        </p:grpSpPr>
        <p:sp>
          <p:nvSpPr>
            <p:cNvPr id="1716" name="Google Shape;1716;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17" name="Google Shape;1717;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18" name="Google Shape;1718;p98"/>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98"/>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98"/>
          <p:cNvGrpSpPr/>
          <p:nvPr/>
        </p:nvGrpSpPr>
        <p:grpSpPr>
          <a:xfrm>
            <a:off x="445468" y="2225085"/>
            <a:ext cx="491946" cy="359019"/>
            <a:chOff x="463425" y="1453125"/>
            <a:chExt cx="735125" cy="513838"/>
          </a:xfrm>
        </p:grpSpPr>
        <p:sp>
          <p:nvSpPr>
            <p:cNvPr id="1721" name="Google Shape;172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22" name="Google Shape;172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23" name="Google Shape;1723;p98"/>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98"/>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5" name="Google Shape;1725;p98"/>
          <p:cNvGrpSpPr/>
          <p:nvPr/>
        </p:nvGrpSpPr>
        <p:grpSpPr>
          <a:xfrm>
            <a:off x="445468" y="1689370"/>
            <a:ext cx="491946" cy="359019"/>
            <a:chOff x="463425" y="1453125"/>
            <a:chExt cx="735125" cy="513838"/>
          </a:xfrm>
        </p:grpSpPr>
        <p:sp>
          <p:nvSpPr>
            <p:cNvPr id="1726" name="Google Shape;1726;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27" name="Google Shape;1727;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28" name="Google Shape;1728;p98"/>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9" name="Google Shape;1729;p98"/>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98"/>
          <p:cNvGrpSpPr/>
          <p:nvPr/>
        </p:nvGrpSpPr>
        <p:grpSpPr>
          <a:xfrm>
            <a:off x="445468" y="1153656"/>
            <a:ext cx="491946" cy="359019"/>
            <a:chOff x="463425" y="1453125"/>
            <a:chExt cx="735125" cy="513838"/>
          </a:xfrm>
        </p:grpSpPr>
        <p:sp>
          <p:nvSpPr>
            <p:cNvPr id="1731" name="Google Shape;1731;p9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32" name="Google Shape;1732;p9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33" name="Google Shape;1733;p98"/>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1734" name="Shape 1734"/>
        <p:cNvGrpSpPr/>
        <p:nvPr/>
      </p:nvGrpSpPr>
      <p:grpSpPr>
        <a:xfrm>
          <a:off x="0" y="0"/>
          <a:ext cx="0" cy="0"/>
          <a:chOff x="0" y="0"/>
          <a:chExt cx="0" cy="0"/>
        </a:xfrm>
      </p:grpSpPr>
      <p:pic>
        <p:nvPicPr>
          <p:cNvPr id="1735" name="Google Shape;1735;p9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36" name="Google Shape;1736;p99"/>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9"/>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738" name="Google Shape;1738;p99"/>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39" name="Google Shape;1739;p99"/>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740" name="Google Shape;1740;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1741" name="Shape 1741"/>
        <p:cNvGrpSpPr/>
        <p:nvPr/>
      </p:nvGrpSpPr>
      <p:grpSpPr>
        <a:xfrm>
          <a:off x="0" y="0"/>
          <a:ext cx="0" cy="0"/>
          <a:chOff x="0" y="0"/>
          <a:chExt cx="0" cy="0"/>
        </a:xfrm>
      </p:grpSpPr>
      <p:pic>
        <p:nvPicPr>
          <p:cNvPr id="1742" name="Google Shape;1742;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3" name="Google Shape;1743;p100"/>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4" name="Google Shape;1744;p100"/>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745" name="Google Shape;1745;p100"/>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46" name="Google Shape;1746;p100"/>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747" name="Google Shape;1747;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1748" name="Shape 1748"/>
        <p:cNvGrpSpPr/>
        <p:nvPr/>
      </p:nvGrpSpPr>
      <p:grpSpPr>
        <a:xfrm>
          <a:off x="0" y="0"/>
          <a:ext cx="0" cy="0"/>
          <a:chOff x="0" y="0"/>
          <a:chExt cx="0" cy="0"/>
        </a:xfrm>
      </p:grpSpPr>
      <p:pic>
        <p:nvPicPr>
          <p:cNvPr id="1749" name="Google Shape;1749;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50" name="Google Shape;1750;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51" name="Google Shape;1751;p101"/>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752" name="Google Shape;1752;p101"/>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3" name="Google Shape;1753;p101"/>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2.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4.xml"/><Relationship Id="rId42" Type="http://schemas.openxmlformats.org/officeDocument/2006/relationships/slideLayout" Target="../slideLayouts/slideLayout96.xml"/><Relationship Id="rId41" Type="http://schemas.openxmlformats.org/officeDocument/2006/relationships/slideLayout" Target="../slideLayouts/slideLayout95.xml"/><Relationship Id="rId44" Type="http://schemas.openxmlformats.org/officeDocument/2006/relationships/slideLayout" Target="../slideLayouts/slideLayout98.xml"/><Relationship Id="rId43" Type="http://schemas.openxmlformats.org/officeDocument/2006/relationships/slideLayout" Target="../slideLayouts/slideLayout97.xml"/><Relationship Id="rId46" Type="http://schemas.openxmlformats.org/officeDocument/2006/relationships/slideLayout" Target="../slideLayouts/slideLayout100.xml"/><Relationship Id="rId45" Type="http://schemas.openxmlformats.org/officeDocument/2006/relationships/slideLayout" Target="../slideLayouts/slideLayout99.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48" Type="http://schemas.openxmlformats.org/officeDocument/2006/relationships/slideLayout" Target="../slideLayouts/slideLayout102.xml"/><Relationship Id="rId47" Type="http://schemas.openxmlformats.org/officeDocument/2006/relationships/slideLayout" Target="../slideLayouts/slideLayout101.xml"/><Relationship Id="rId49" Type="http://schemas.openxmlformats.org/officeDocument/2006/relationships/slideLayout" Target="../slideLayouts/slideLayout103.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31" Type="http://schemas.openxmlformats.org/officeDocument/2006/relationships/slideLayout" Target="../slideLayouts/slideLayout85.xml"/><Relationship Id="rId30" Type="http://schemas.openxmlformats.org/officeDocument/2006/relationships/slideLayout" Target="../slideLayouts/slideLayout84.xml"/><Relationship Id="rId33" Type="http://schemas.openxmlformats.org/officeDocument/2006/relationships/slideLayout" Target="../slideLayouts/slideLayout87.xml"/><Relationship Id="rId32" Type="http://schemas.openxmlformats.org/officeDocument/2006/relationships/slideLayout" Target="../slideLayouts/slideLayout86.xml"/><Relationship Id="rId35" Type="http://schemas.openxmlformats.org/officeDocument/2006/relationships/slideLayout" Target="../slideLayouts/slideLayout89.xml"/><Relationship Id="rId34" Type="http://schemas.openxmlformats.org/officeDocument/2006/relationships/slideLayout" Target="../slideLayouts/slideLayout88.xml"/><Relationship Id="rId37" Type="http://schemas.openxmlformats.org/officeDocument/2006/relationships/slideLayout" Target="../slideLayouts/slideLayout91.xml"/><Relationship Id="rId36" Type="http://schemas.openxmlformats.org/officeDocument/2006/relationships/slideLayout" Target="../slideLayouts/slideLayout90.xml"/><Relationship Id="rId39" Type="http://schemas.openxmlformats.org/officeDocument/2006/relationships/slideLayout" Target="../slideLayouts/slideLayout93.xml"/><Relationship Id="rId38" Type="http://schemas.openxmlformats.org/officeDocument/2006/relationships/slideLayout" Target="../slideLayouts/slideLayout92.xml"/><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26" Type="http://schemas.openxmlformats.org/officeDocument/2006/relationships/slideLayout" Target="../slideLayouts/slideLayout80.xml"/><Relationship Id="rId25" Type="http://schemas.openxmlformats.org/officeDocument/2006/relationships/slideLayout" Target="../slideLayouts/slideLayout79.xml"/><Relationship Id="rId28" Type="http://schemas.openxmlformats.org/officeDocument/2006/relationships/slideLayout" Target="../slideLayouts/slideLayout82.xml"/><Relationship Id="rId27" Type="http://schemas.openxmlformats.org/officeDocument/2006/relationships/slideLayout" Target="../slideLayouts/slideLayout81.xml"/><Relationship Id="rId29" Type="http://schemas.openxmlformats.org/officeDocument/2006/relationships/slideLayout" Target="../slideLayouts/slideLayout83.xml"/><Relationship Id="rId51" Type="http://schemas.openxmlformats.org/officeDocument/2006/relationships/slideLayout" Target="../slideLayouts/slideLayout105.xml"/><Relationship Id="rId50" Type="http://schemas.openxmlformats.org/officeDocument/2006/relationships/slideLayout" Target="../slideLayouts/slideLayout104.xml"/><Relationship Id="rId53" Type="http://schemas.openxmlformats.org/officeDocument/2006/relationships/slideLayout" Target="../slideLayouts/slideLayout107.xml"/><Relationship Id="rId52" Type="http://schemas.openxmlformats.org/officeDocument/2006/relationships/slideLayout" Target="../slideLayouts/slideLayout106.xml"/><Relationship Id="rId11" Type="http://schemas.openxmlformats.org/officeDocument/2006/relationships/slideLayout" Target="../slideLayouts/slideLayout65.xml"/><Relationship Id="rId55" Type="http://schemas.openxmlformats.org/officeDocument/2006/relationships/slideLayout" Target="../slideLayouts/slideLayout109.xml"/><Relationship Id="rId10" Type="http://schemas.openxmlformats.org/officeDocument/2006/relationships/slideLayout" Target="../slideLayouts/slideLayout64.xml"/><Relationship Id="rId54" Type="http://schemas.openxmlformats.org/officeDocument/2006/relationships/slideLayout" Target="../slideLayouts/slideLayout108.xml"/><Relationship Id="rId13" Type="http://schemas.openxmlformats.org/officeDocument/2006/relationships/slideLayout" Target="../slideLayouts/slideLayout67.xml"/><Relationship Id="rId57" Type="http://schemas.openxmlformats.org/officeDocument/2006/relationships/slideLayout" Target="../slideLayouts/slideLayout111.xml"/><Relationship Id="rId12" Type="http://schemas.openxmlformats.org/officeDocument/2006/relationships/slideLayout" Target="../slideLayouts/slideLayout66.xml"/><Relationship Id="rId56" Type="http://schemas.openxmlformats.org/officeDocument/2006/relationships/slideLayout" Target="../slideLayouts/slideLayout110.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58" Type="http://schemas.openxmlformats.org/officeDocument/2006/relationships/theme" Target="../theme/theme3.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50" name="Shape 1050"/>
        <p:cNvGrpSpPr/>
        <p:nvPr/>
      </p:nvGrpSpPr>
      <p:grpSpPr>
        <a:xfrm>
          <a:off x="0" y="0"/>
          <a:ext cx="0" cy="0"/>
          <a:chOff x="0" y="0"/>
          <a:chExt cx="0" cy="0"/>
        </a:xfrm>
      </p:grpSpPr>
      <p:sp>
        <p:nvSpPr>
          <p:cNvPr id="1051" name="Google Shape;1051;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r>
              <a:rPr lang="en" sz="600">
                <a:latin typeface="Roboto"/>
                <a:ea typeface="Roboto"/>
                <a:cs typeface="Roboto"/>
                <a:sym typeface="Roboto"/>
              </a:rPr>
              <a:t> </a:t>
            </a:r>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 id="2147483745" r:id="rId44"/>
    <p:sldLayoutId id="2147483746" r:id="rId45"/>
    <p:sldLayoutId id="2147483747" r:id="rId46"/>
    <p:sldLayoutId id="2147483748" r:id="rId47"/>
    <p:sldLayoutId id="2147483749" r:id="rId48"/>
    <p:sldLayoutId id="2147483750" r:id="rId49"/>
    <p:sldLayoutId id="2147483751" r:id="rId50"/>
    <p:sldLayoutId id="2147483752" r:id="rId51"/>
    <p:sldLayoutId id="2147483753" r:id="rId52"/>
    <p:sldLayoutId id="2147483754" r:id="rId53"/>
    <p:sldLayoutId id="2147483755" r:id="rId54"/>
    <p:sldLayoutId id="2147483756" r:id="rId55"/>
    <p:sldLayoutId id="2147483757" r:id="rId56"/>
    <p:sldLayoutId id="2147483758" r:id="rId57"/>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5.xml"/><Relationship Id="rId3" Type="http://schemas.openxmlformats.org/officeDocument/2006/relationships/image" Target="../media/image169.png"/><Relationship Id="rId4" Type="http://schemas.openxmlformats.org/officeDocument/2006/relationships/image" Target="../media/image1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6.xml"/><Relationship Id="rId3" Type="http://schemas.openxmlformats.org/officeDocument/2006/relationships/image" Target="../media/image169.png"/><Relationship Id="rId4" Type="http://schemas.openxmlformats.org/officeDocument/2006/relationships/image" Target="../media/image1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 Id="rId3" Type="http://schemas.openxmlformats.org/officeDocument/2006/relationships/image" Target="../media/image1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3.xml"/><Relationship Id="rId3" Type="http://schemas.openxmlformats.org/officeDocument/2006/relationships/image" Target="../media/image1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5.xml"/><Relationship Id="rId3" Type="http://schemas.openxmlformats.org/officeDocument/2006/relationships/image" Target="../media/image179.png"/><Relationship Id="rId4" Type="http://schemas.openxmlformats.org/officeDocument/2006/relationships/image" Target="../media/image1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8.xml"/><Relationship Id="rId3" Type="http://schemas.openxmlformats.org/officeDocument/2006/relationships/image" Target="../media/image18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 Id="rId3" Type="http://schemas.openxmlformats.org/officeDocument/2006/relationships/image" Target="../media/image19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0.xml"/><Relationship Id="rId3" Type="http://schemas.openxmlformats.org/officeDocument/2006/relationships/hyperlink" Target="http://www.youtube.com/watch?v=5ZDLqbCjads" TargetMode="External"/><Relationship Id="rId4" Type="http://schemas.openxmlformats.org/officeDocument/2006/relationships/image" Target="../media/image18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2.xml"/><Relationship Id="rId3" Type="http://schemas.openxmlformats.org/officeDocument/2006/relationships/image" Target="../media/image183.png"/><Relationship Id="rId4" Type="http://schemas.openxmlformats.org/officeDocument/2006/relationships/image" Target="../media/image181.png"/><Relationship Id="rId5" Type="http://schemas.openxmlformats.org/officeDocument/2006/relationships/image" Target="../media/image1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5.xml"/><Relationship Id="rId3" Type="http://schemas.openxmlformats.org/officeDocument/2006/relationships/image" Target="../media/image1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6.xml"/><Relationship Id="rId3" Type="http://schemas.openxmlformats.org/officeDocument/2006/relationships/image" Target="../media/image19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0.xml"/><Relationship Id="rId3" Type="http://schemas.openxmlformats.org/officeDocument/2006/relationships/image" Target="../media/image1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3.xml"/><Relationship Id="rId3" Type="http://schemas.openxmlformats.org/officeDocument/2006/relationships/image" Target="../media/image1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8.xml"/><Relationship Id="rId3" Type="http://schemas.openxmlformats.org/officeDocument/2006/relationships/image" Target="../media/image1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1.xml"/><Relationship Id="rId3" Type="http://schemas.openxmlformats.org/officeDocument/2006/relationships/image" Target="../media/image1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6.xml"/><Relationship Id="rId3" Type="http://schemas.openxmlformats.org/officeDocument/2006/relationships/image" Target="../media/image1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xml"/><Relationship Id="rId3" Type="http://schemas.openxmlformats.org/officeDocument/2006/relationships/image" Target="../media/image164.png"/><Relationship Id="rId4" Type="http://schemas.openxmlformats.org/officeDocument/2006/relationships/image" Target="../media/image167.png"/><Relationship Id="rId5" Type="http://schemas.openxmlformats.org/officeDocument/2006/relationships/image" Target="../media/image166.png"/><Relationship Id="rId6" Type="http://schemas.openxmlformats.org/officeDocument/2006/relationships/image" Target="../media/image165.png"/><Relationship Id="rId7" Type="http://schemas.openxmlformats.org/officeDocument/2006/relationships/image" Target="../media/image1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114"/>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Introduction to Matplotlib</a:t>
            </a:r>
            <a:endParaRPr/>
          </a:p>
        </p:txBody>
      </p:sp>
      <p:sp>
        <p:nvSpPr>
          <p:cNvPr id="1840" name="Google Shape;1840;p114"/>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5.1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61" name="Google Shape;1961;p124"/>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t>Activity: New Jersey Weather</a:t>
            </a:r>
            <a:endParaRPr sz="3600"/>
          </a:p>
          <a:p>
            <a:pPr indent="0" lvl="0" marL="0" rtl="0" algn="l">
              <a:spcBef>
                <a:spcPts val="800"/>
              </a:spcBef>
              <a:spcAft>
                <a:spcPts val="0"/>
              </a:spcAft>
              <a:buClr>
                <a:schemeClr val="dk1"/>
              </a:buClr>
              <a:buSzPts val="1100"/>
              <a:buFont typeface="Arial"/>
              <a:buNone/>
            </a:pPr>
            <a:r>
              <a:rPr lang="en" sz="1800">
                <a:latin typeface="Roboto"/>
                <a:ea typeface="Roboto"/>
                <a:cs typeface="Roboto"/>
                <a:sym typeface="Roboto"/>
              </a:rPr>
              <a:t>In this activity, you will create a series of line plots by using </a:t>
            </a:r>
            <a:br>
              <a:rPr lang="en" sz="1800">
                <a:latin typeface="Roboto"/>
                <a:ea typeface="Roboto"/>
                <a:cs typeface="Roboto"/>
                <a:sym typeface="Roboto"/>
              </a:rPr>
            </a:br>
            <a:r>
              <a:rPr lang="en" sz="1800">
                <a:latin typeface="Roboto"/>
                <a:ea typeface="Roboto"/>
                <a:cs typeface="Roboto"/>
                <a:sym typeface="Roboto"/>
              </a:rPr>
              <a:t>New Jersey temperature data.</a:t>
            </a:r>
            <a:endParaRPr sz="1800">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1962" name="Google Shape;1962;p124"/>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New Jersey Weather</a:t>
            </a:r>
            <a:endParaRPr/>
          </a:p>
        </p:txBody>
      </p:sp>
      <p:sp>
        <p:nvSpPr>
          <p:cNvPr id="1968" name="Google Shape;1968;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969" name="Google Shape;1969;p125"/>
          <p:cNvGraphicFramePr/>
          <p:nvPr/>
        </p:nvGraphicFramePr>
        <p:xfrm>
          <a:off x="354400" y="937125"/>
          <a:ext cx="3000000" cy="3000000"/>
        </p:xfrm>
        <a:graphic>
          <a:graphicData uri="http://schemas.openxmlformats.org/drawingml/2006/table">
            <a:tbl>
              <a:tblPr>
                <a:noFill/>
                <a:tableStyleId>{2C65E6CC-4BF2-473E-9D77-7BEC327ACF07}</a:tableStyleId>
              </a:tblPr>
              <a:tblGrid>
                <a:gridCol w="1404675"/>
                <a:gridCol w="7030525"/>
              </a:tblGrid>
              <a:tr h="1219000">
                <a:tc rowSpan="3">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Instructions</a:t>
                      </a:r>
                      <a:endParaRPr b="1" sz="1200">
                        <a:solidFill>
                          <a:srgbClr val="FFFFFF"/>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00000"/>
                        </a:lnSpc>
                        <a:spcBef>
                          <a:spcPts val="0"/>
                        </a:spcBef>
                        <a:spcAft>
                          <a:spcPts val="0"/>
                        </a:spcAft>
                        <a:buClr>
                          <a:schemeClr val="dk1"/>
                        </a:buClr>
                        <a:buSzPts val="1100"/>
                        <a:buFont typeface="Arial"/>
                        <a:buNone/>
                      </a:pPr>
                      <a:r>
                        <a:rPr lang="en" sz="1300">
                          <a:solidFill>
                            <a:srgbClr val="043461"/>
                          </a:solidFill>
                          <a:latin typeface="Roboto"/>
                          <a:ea typeface="Roboto"/>
                          <a:cs typeface="Roboto"/>
                          <a:sym typeface="Roboto"/>
                        </a:rPr>
                        <a:t>Using the following data, plot the monthly averages for temperature in New Jersey:</a:t>
                      </a:r>
                      <a:endParaRPr sz="1300">
                        <a:solidFill>
                          <a:srgbClr val="043461"/>
                        </a:solidFill>
                        <a:latin typeface="Roboto"/>
                        <a:ea typeface="Roboto"/>
                        <a:cs typeface="Roboto"/>
                        <a:sym typeface="Roboto"/>
                      </a:endParaRPr>
                    </a:p>
                    <a:p>
                      <a:pPr indent="-173990" lvl="0" marL="320040" rtl="0" algn="l">
                        <a:lnSpc>
                          <a:spcPct val="100000"/>
                        </a:lnSpc>
                        <a:spcBef>
                          <a:spcPts val="800"/>
                        </a:spcBef>
                        <a:spcAft>
                          <a:spcPts val="0"/>
                        </a:spcAft>
                        <a:buClr>
                          <a:srgbClr val="043461"/>
                        </a:buClr>
                        <a:buSzPts val="1300"/>
                        <a:buFont typeface="Roboto"/>
                        <a:buChar char="●"/>
                      </a:pPr>
                      <a:r>
                        <a:rPr lang="en" sz="1300">
                          <a:solidFill>
                            <a:srgbClr val="043461"/>
                          </a:solidFill>
                          <a:latin typeface="Roboto"/>
                          <a:ea typeface="Roboto"/>
                          <a:cs typeface="Roboto"/>
                          <a:sym typeface="Roboto"/>
                        </a:rPr>
                        <a:t>Use the numeric value for months.</a:t>
                      </a:r>
                      <a:endParaRPr sz="1300">
                        <a:solidFill>
                          <a:srgbClr val="043461"/>
                        </a:solidFill>
                        <a:latin typeface="Roboto"/>
                        <a:ea typeface="Roboto"/>
                        <a:cs typeface="Roboto"/>
                        <a:sym typeface="Roboto"/>
                      </a:endParaRPr>
                    </a:p>
                    <a:p>
                      <a:pPr indent="-173990" lvl="0" marL="320040" rtl="0" algn="l">
                        <a:lnSpc>
                          <a:spcPct val="115000"/>
                        </a:lnSpc>
                        <a:spcBef>
                          <a:spcPts val="800"/>
                        </a:spcBef>
                        <a:spcAft>
                          <a:spcPts val="800"/>
                        </a:spcAft>
                        <a:buClr>
                          <a:srgbClr val="043461"/>
                        </a:buClr>
                        <a:buSzPts val="1300"/>
                        <a:buFont typeface="Roboto"/>
                        <a:buChar char="●"/>
                      </a:pPr>
                      <a:r>
                        <a:rPr lang="en" sz="1300">
                          <a:solidFill>
                            <a:srgbClr val="043461"/>
                          </a:solidFill>
                          <a:latin typeface="Roboto"/>
                          <a:ea typeface="Roboto"/>
                          <a:cs typeface="Roboto"/>
                          <a:sym typeface="Roboto"/>
                        </a:rPr>
                        <a:t>Average temperature per month in Fahrenheit: </a:t>
                      </a:r>
                      <a:br>
                        <a:rPr lang="en" sz="1300">
                          <a:solidFill>
                            <a:srgbClr val="043461"/>
                          </a:solidFill>
                          <a:latin typeface="Roboto"/>
                          <a:ea typeface="Roboto"/>
                          <a:cs typeface="Roboto"/>
                          <a:sym typeface="Roboto"/>
                        </a:rPr>
                      </a:br>
                      <a:r>
                        <a:rPr lang="en" sz="1300">
                          <a:solidFill>
                            <a:srgbClr val="FFFFFF"/>
                          </a:solidFill>
                          <a:highlight>
                            <a:srgbClr val="043461"/>
                          </a:highlight>
                          <a:latin typeface="Inconsolata Medium"/>
                          <a:ea typeface="Inconsolata Medium"/>
                          <a:cs typeface="Inconsolata Medium"/>
                          <a:sym typeface="Inconsolata Medium"/>
                        </a:rPr>
                        <a:t>[39, 42, 51, 62, 72, 82, 86, 84, 77, 65, 55, 44]</a:t>
                      </a:r>
                      <a:endParaRPr sz="13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Use list comprehension to convert the temperature to Celsius, and plot that line as well.</a:t>
                      </a:r>
                      <a:endParaRPr sz="1300">
                        <a:solidFill>
                          <a:srgbClr val="FFFFFF"/>
                        </a:solidFill>
                        <a:highlight>
                          <a:srgbClr val="043461"/>
                        </a:highlight>
                        <a:latin typeface="Inconsolata Medium"/>
                        <a:ea typeface="Inconsolata Medium"/>
                        <a:cs typeface="Inconsolata Medium"/>
                        <a:sym typeface="Inconsolata Medium"/>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8425">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Create a third plot that includes both lines.</a:t>
                      </a:r>
                      <a:endParaRPr sz="13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3850">
                <a:tc rowSpan="2">
                  <a:txBody>
                    <a:bodyPr/>
                    <a:lstStyle/>
                    <a:p>
                      <a:pPr indent="0" lvl="0" marL="0" rtl="0" algn="r">
                        <a:spcBef>
                          <a:spcPts val="0"/>
                        </a:spcBef>
                        <a:spcAft>
                          <a:spcPts val="0"/>
                        </a:spcAft>
                        <a:buNone/>
                      </a:pPr>
                      <a:r>
                        <a:rPr b="1" lang="en" sz="1200">
                          <a:solidFill>
                            <a:srgbClr val="043461"/>
                          </a:solidFill>
                          <a:latin typeface="Roboto"/>
                          <a:ea typeface="Roboto"/>
                          <a:cs typeface="Roboto"/>
                          <a:sym typeface="Roboto"/>
                        </a:rPr>
                        <a:t>Hints</a:t>
                      </a:r>
                      <a:endParaRPr b="1" sz="12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The formula to convert Fahrenheit to Celsius is: </a:t>
                      </a:r>
                      <a:r>
                        <a:rPr lang="en" sz="1300">
                          <a:solidFill>
                            <a:srgbClr val="FFFFFF"/>
                          </a:solidFill>
                          <a:highlight>
                            <a:srgbClr val="043461"/>
                          </a:highlight>
                          <a:latin typeface="Inconsolata Medium"/>
                          <a:ea typeface="Inconsolata Medium"/>
                          <a:cs typeface="Inconsolata Medium"/>
                          <a:sym typeface="Inconsolata Medium"/>
                        </a:rPr>
                        <a:t>C = (F﹣32) * 0.56</a:t>
                      </a:r>
                      <a:r>
                        <a:rPr lang="en" sz="1300">
                          <a:solidFill>
                            <a:srgbClr val="043461"/>
                          </a:solidFill>
                          <a:latin typeface="Roboto"/>
                          <a:ea typeface="Roboto"/>
                          <a:cs typeface="Roboto"/>
                          <a:sym typeface="Roboto"/>
                        </a:rPr>
                        <a:t> </a:t>
                      </a:r>
                      <a:endParaRPr sz="13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66950">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Check the Matplotlib documentation for more information about the PyPlot library.</a:t>
                      </a:r>
                      <a:endParaRPr sz="13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80" name="Google Shape;1980;p12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Configuring Line Plots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Basic Line Plots </a:t>
            </a:r>
            <a:endParaRPr/>
          </a:p>
        </p:txBody>
      </p:sp>
      <p:sp>
        <p:nvSpPr>
          <p:cNvPr id="1986" name="Google Shape;1986;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Matplotlib’s basic line plots </a:t>
            </a:r>
            <a:r>
              <a:rPr lang="en"/>
              <a:t>are</a:t>
            </a:r>
            <a:r>
              <a:rPr lang="en"/>
              <a:t> rather bland. </a:t>
            </a:r>
            <a:endParaRPr/>
          </a:p>
        </p:txBody>
      </p:sp>
      <p:sp>
        <p:nvSpPr>
          <p:cNvPr id="1987" name="Google Shape;1987;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988" name="Google Shape;1988;p128"/>
          <p:cNvPicPr preferRelativeResize="0"/>
          <p:nvPr/>
        </p:nvPicPr>
        <p:blipFill>
          <a:blip r:embed="rId3">
            <a:alphaModFix/>
          </a:blip>
          <a:stretch>
            <a:fillRect/>
          </a:stretch>
        </p:blipFill>
        <p:spPr>
          <a:xfrm>
            <a:off x="315080" y="1847812"/>
            <a:ext cx="3744300" cy="2495075"/>
          </a:xfrm>
          <a:prstGeom prst="rect">
            <a:avLst/>
          </a:prstGeom>
          <a:noFill/>
          <a:ln>
            <a:noFill/>
          </a:ln>
        </p:spPr>
      </p:pic>
      <p:pic>
        <p:nvPicPr>
          <p:cNvPr id="1989" name="Google Shape;1989;p128"/>
          <p:cNvPicPr preferRelativeResize="0"/>
          <p:nvPr/>
        </p:nvPicPr>
        <p:blipFill>
          <a:blip r:embed="rId4">
            <a:alphaModFix/>
          </a:blip>
          <a:stretch>
            <a:fillRect/>
          </a:stretch>
        </p:blipFill>
        <p:spPr>
          <a:xfrm>
            <a:off x="5334175" y="1969925"/>
            <a:ext cx="3428826" cy="2449149"/>
          </a:xfrm>
          <a:prstGeom prst="rect">
            <a:avLst/>
          </a:prstGeom>
          <a:noFill/>
          <a:ln>
            <a:noFill/>
          </a:ln>
        </p:spPr>
      </p:pic>
      <p:sp>
        <p:nvSpPr>
          <p:cNvPr id="1990" name="Google Shape;1990;p128"/>
          <p:cNvSpPr/>
          <p:nvPr/>
        </p:nvSpPr>
        <p:spPr>
          <a:xfrm>
            <a:off x="3926825" y="1911100"/>
            <a:ext cx="1407300" cy="64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Custom colors</a:t>
            </a:r>
            <a:r>
              <a:rPr lang="en" sz="1000">
                <a:solidFill>
                  <a:schemeClr val="dk1"/>
                </a:solidFill>
              </a:rPr>
              <a:t> </a:t>
            </a:r>
            <a:endParaRPr sz="1000"/>
          </a:p>
        </p:txBody>
      </p:sp>
      <p:sp>
        <p:nvSpPr>
          <p:cNvPr id="1991" name="Google Shape;1991;p128"/>
          <p:cNvSpPr/>
          <p:nvPr/>
        </p:nvSpPr>
        <p:spPr>
          <a:xfrm>
            <a:off x="3926875" y="2760975"/>
            <a:ext cx="1407300" cy="64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Custom markers</a:t>
            </a:r>
            <a:endParaRPr sz="1000"/>
          </a:p>
        </p:txBody>
      </p:sp>
      <p:sp>
        <p:nvSpPr>
          <p:cNvPr id="1992" name="Google Shape;1992;p128"/>
          <p:cNvSpPr/>
          <p:nvPr/>
        </p:nvSpPr>
        <p:spPr>
          <a:xfrm>
            <a:off x="3926875" y="3610850"/>
            <a:ext cx="1407300" cy="64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Reference Lines</a:t>
            </a:r>
            <a:endParaRPr sz="1000"/>
          </a:p>
        </p:txBody>
      </p:sp>
      <p:sp>
        <p:nvSpPr>
          <p:cNvPr id="1993" name="Google Shape;1993;p12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Basic</a:t>
            </a:r>
            <a:r>
              <a:rPr lang="en"/>
              <a:t> Line Plots</a:t>
            </a:r>
            <a:endParaRPr/>
          </a:p>
        </p:txBody>
      </p:sp>
      <p:sp>
        <p:nvSpPr>
          <p:cNvPr id="1999" name="Google Shape;1999;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2000" name="Google Shape;2000;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01" name="Google Shape;2001;p129"/>
          <p:cNvPicPr preferRelativeResize="0"/>
          <p:nvPr/>
        </p:nvPicPr>
        <p:blipFill>
          <a:blip r:embed="rId3">
            <a:alphaModFix/>
          </a:blip>
          <a:stretch>
            <a:fillRect/>
          </a:stretch>
        </p:blipFill>
        <p:spPr>
          <a:xfrm>
            <a:off x="315080" y="1847812"/>
            <a:ext cx="3744300" cy="2495075"/>
          </a:xfrm>
          <a:prstGeom prst="rect">
            <a:avLst/>
          </a:prstGeom>
          <a:noFill/>
          <a:ln>
            <a:noFill/>
          </a:ln>
        </p:spPr>
      </p:pic>
      <p:pic>
        <p:nvPicPr>
          <p:cNvPr id="2002" name="Google Shape;2002;p129"/>
          <p:cNvPicPr preferRelativeResize="0"/>
          <p:nvPr/>
        </p:nvPicPr>
        <p:blipFill>
          <a:blip r:embed="rId4">
            <a:alphaModFix/>
          </a:blip>
          <a:stretch>
            <a:fillRect/>
          </a:stretch>
        </p:blipFill>
        <p:spPr>
          <a:xfrm>
            <a:off x="5334175" y="1969925"/>
            <a:ext cx="3428826" cy="2449149"/>
          </a:xfrm>
          <a:prstGeom prst="rect">
            <a:avLst/>
          </a:prstGeom>
          <a:noFill/>
          <a:ln>
            <a:noFill/>
          </a:ln>
        </p:spPr>
      </p:pic>
      <p:sp>
        <p:nvSpPr>
          <p:cNvPr id="2003" name="Google Shape;2003;p129"/>
          <p:cNvSpPr/>
          <p:nvPr/>
        </p:nvSpPr>
        <p:spPr>
          <a:xfrm>
            <a:off x="3926825" y="1911100"/>
            <a:ext cx="1407300" cy="64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color='red' or </a:t>
            </a:r>
            <a:r>
              <a:rPr lang="en" sz="1000">
                <a:solidFill>
                  <a:schemeClr val="dk1"/>
                </a:solidFill>
              </a:rPr>
              <a:t>'blue' </a:t>
            </a:r>
            <a:endParaRPr sz="1000"/>
          </a:p>
        </p:txBody>
      </p:sp>
      <p:sp>
        <p:nvSpPr>
          <p:cNvPr id="2004" name="Google Shape;2004;p129"/>
          <p:cNvSpPr/>
          <p:nvPr/>
        </p:nvSpPr>
        <p:spPr>
          <a:xfrm>
            <a:off x="3926875" y="2760975"/>
            <a:ext cx="1407300" cy="64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marker ='o', </a:t>
            </a:r>
            <a:r>
              <a:rPr lang="en" sz="1000">
                <a:solidFill>
                  <a:schemeClr val="dk1"/>
                </a:solidFill>
              </a:rPr>
              <a:t>'^'</a:t>
            </a:r>
            <a:endParaRPr sz="1000"/>
          </a:p>
        </p:txBody>
      </p:sp>
      <p:sp>
        <p:nvSpPr>
          <p:cNvPr id="2005" name="Google Shape;2005;p129"/>
          <p:cNvSpPr/>
          <p:nvPr/>
        </p:nvSpPr>
        <p:spPr>
          <a:xfrm>
            <a:off x="3926875" y="3610850"/>
            <a:ext cx="1407300" cy="64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plt.hlines()</a:t>
            </a:r>
            <a:endParaRPr sz="1000"/>
          </a:p>
        </p:txBody>
      </p:sp>
      <p:sp>
        <p:nvSpPr>
          <p:cNvPr id="2006" name="Google Shape;2006;p12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12" name="Google Shape;2012;p130"/>
          <p:cNvSpPr txBox="1"/>
          <p:nvPr>
            <p:ph type="title"/>
          </p:nvPr>
        </p:nvSpPr>
        <p:spPr>
          <a:xfrm>
            <a:off x="1400" y="274875"/>
            <a:ext cx="8252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Legendary Temperature</a:t>
            </a:r>
            <a:endParaRPr sz="3600"/>
          </a:p>
          <a:p>
            <a:pPr indent="0" lvl="0" marL="0" rtl="0" algn="l">
              <a:spcBef>
                <a:spcPts val="800"/>
              </a:spcBef>
              <a:spcAft>
                <a:spcPts val="0"/>
              </a:spcAft>
              <a:buNone/>
            </a:pPr>
            <a:r>
              <a:rPr lang="en" sz="1800">
                <a:latin typeface="Roboto"/>
                <a:ea typeface="Roboto"/>
                <a:cs typeface="Roboto"/>
                <a:sym typeface="Roboto"/>
              </a:rPr>
              <a:t>In this activity, you will edit the line plots created earlier to make them more visually interesting.</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2013" name="Google Shape;2013;p13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pic>
        <p:nvPicPr>
          <p:cNvPr id="2018" name="Google Shape;2018;p131"/>
          <p:cNvPicPr preferRelativeResize="0"/>
          <p:nvPr/>
        </p:nvPicPr>
        <p:blipFill>
          <a:blip r:embed="rId3">
            <a:alphaModFix/>
          </a:blip>
          <a:stretch>
            <a:fillRect/>
          </a:stretch>
        </p:blipFill>
        <p:spPr>
          <a:xfrm>
            <a:off x="4447200" y="1036620"/>
            <a:ext cx="4270626" cy="3202969"/>
          </a:xfrm>
          <a:prstGeom prst="rect">
            <a:avLst/>
          </a:prstGeom>
          <a:noFill/>
          <a:ln>
            <a:noFill/>
          </a:ln>
        </p:spPr>
      </p:pic>
      <p:sp>
        <p:nvSpPr>
          <p:cNvPr id="2019" name="Google Shape;2019;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Legendary Temperature</a:t>
            </a:r>
            <a:r>
              <a:rPr lang="en"/>
              <a:t> Instructions</a:t>
            </a:r>
            <a:endParaRPr/>
          </a:p>
        </p:txBody>
      </p:sp>
      <p:sp>
        <p:nvSpPr>
          <p:cNvPr id="2020" name="Google Shape;2020;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21" name="Google Shape;2021;p131"/>
          <p:cNvGraphicFramePr/>
          <p:nvPr/>
        </p:nvGraphicFramePr>
        <p:xfrm>
          <a:off x="362700" y="854150"/>
          <a:ext cx="3000000" cy="3000000"/>
        </p:xfrm>
        <a:graphic>
          <a:graphicData uri="http://schemas.openxmlformats.org/drawingml/2006/table">
            <a:tbl>
              <a:tblPr>
                <a:noFill/>
                <a:tableStyleId>{2C65E6CC-4BF2-473E-9D77-7BEC327ACF07}</a:tableStyleId>
              </a:tblPr>
              <a:tblGrid>
                <a:gridCol w="1250925"/>
                <a:gridCol w="2666350"/>
              </a:tblGrid>
              <a:tr h="598875">
                <a:tc rowSpan="3">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Instructions</a:t>
                      </a:r>
                      <a:endParaRPr b="1" sz="1200">
                        <a:solidFill>
                          <a:srgbClr val="FFFFFF"/>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800"/>
                        </a:spcAft>
                        <a:buNone/>
                      </a:pPr>
                      <a:r>
                        <a:rPr lang="en" sz="1300">
                          <a:solidFill>
                            <a:srgbClr val="043461"/>
                          </a:solidFill>
                          <a:latin typeface="Roboto"/>
                          <a:ea typeface="Roboto"/>
                          <a:cs typeface="Roboto"/>
                          <a:sym typeface="Roboto"/>
                        </a:rPr>
                        <a:t>Modify the New Jersey temperature line charts you created earlier</a:t>
                      </a:r>
                      <a:endParaRPr sz="13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622350">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Add a legend to indicate the Fahrenheit temperatures and Celsius temperatures</a:t>
                      </a:r>
                      <a:endParaRPr sz="1300">
                        <a:solidFill>
                          <a:srgbClr val="FFFFFF"/>
                        </a:solidFill>
                        <a:highlight>
                          <a:srgbClr val="043461"/>
                        </a:highlight>
                        <a:latin typeface="Inconsolata Medium"/>
                        <a:ea typeface="Inconsolata Medium"/>
                        <a:cs typeface="Inconsolata Medium"/>
                        <a:sym typeface="Inconsolata Medium"/>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1110400">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Once you have created the plot, use the Matplotlib documentation to find additional formatting that could be added to the chart.</a:t>
                      </a:r>
                      <a:endParaRPr sz="13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
        <p:nvSpPr>
          <p:cNvPr id="2022" name="Google Shape;2022;p131"/>
          <p:cNvSpPr/>
          <p:nvPr/>
        </p:nvSpPr>
        <p:spPr>
          <a:xfrm>
            <a:off x="7755550" y="1488350"/>
            <a:ext cx="462000" cy="26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1"/>
          <p:cNvSpPr txBox="1"/>
          <p:nvPr/>
        </p:nvSpPr>
        <p:spPr>
          <a:xfrm>
            <a:off x="7669825" y="1412100"/>
            <a:ext cx="919500" cy="54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700">
                <a:latin typeface="Roboto Medium"/>
                <a:ea typeface="Roboto Medium"/>
                <a:cs typeface="Roboto Medium"/>
                <a:sym typeface="Roboto Medium"/>
              </a:rPr>
              <a:t>Fahrenheit</a:t>
            </a:r>
            <a:endParaRPr sz="7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700">
                <a:latin typeface="Roboto Medium"/>
                <a:ea typeface="Roboto Medium"/>
                <a:cs typeface="Roboto Medium"/>
                <a:sym typeface="Roboto Medium"/>
              </a:rPr>
              <a:t>Celsius</a:t>
            </a:r>
            <a:endParaRPr sz="700">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700">
              <a:latin typeface="Roboto Medium"/>
              <a:ea typeface="Roboto Medium"/>
              <a:cs typeface="Roboto Medium"/>
              <a:sym typeface="Roboto Medium"/>
            </a:endParaRPr>
          </a:p>
        </p:txBody>
      </p:sp>
      <p:sp>
        <p:nvSpPr>
          <p:cNvPr id="2024" name="Google Shape;2024;p131"/>
          <p:cNvSpPr txBox="1"/>
          <p:nvPr/>
        </p:nvSpPr>
        <p:spPr>
          <a:xfrm>
            <a:off x="1318375" y="2028475"/>
            <a:ext cx="47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5" name="Google Shape;2035;p133"/>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Aesthetics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134"/>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The best plots, like the best code, </a:t>
            </a:r>
            <a:br>
              <a:rPr lang="en"/>
            </a:br>
            <a:r>
              <a:rPr lang="en"/>
              <a:t>are easy to read.</a:t>
            </a:r>
            <a:endParaRPr/>
          </a:p>
          <a:p>
            <a:pPr indent="0" lvl="0" marL="0" rtl="0" algn="l">
              <a:spcBef>
                <a:spcPts val="0"/>
              </a:spcBef>
              <a:spcAft>
                <a:spcPts val="0"/>
              </a:spcAft>
              <a:buNone/>
            </a:pPr>
            <a:r>
              <a:t/>
            </a:r>
            <a:endParaRPr/>
          </a:p>
        </p:txBody>
      </p:sp>
      <p:sp>
        <p:nvSpPr>
          <p:cNvPr id="2041" name="Google Shape;2041;p1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7" name="Google Shape;2047;p13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can we improve the </a:t>
            </a:r>
            <a:br>
              <a:rPr lang="en"/>
            </a:br>
            <a:r>
              <a:rPr lang="en"/>
              <a:t>readability of plots?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Steps to Improve Readability of Plots</a:t>
            </a:r>
            <a:endParaRPr/>
          </a:p>
        </p:txBody>
      </p:sp>
      <p:sp>
        <p:nvSpPr>
          <p:cNvPr id="2053" name="Google Shape;2053;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4" name="Google Shape;2054;p136"/>
          <p:cNvSpPr/>
          <p:nvPr/>
        </p:nvSpPr>
        <p:spPr>
          <a:xfrm flipH="1">
            <a:off x="724275" y="17091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Add labels to the </a:t>
            </a:r>
            <a:endParaRPr sz="1600">
              <a:solidFill>
                <a:srgbClr val="04346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i="1" lang="en" sz="1600">
                <a:solidFill>
                  <a:srgbClr val="043461"/>
                </a:solidFill>
                <a:latin typeface="Roboto"/>
                <a:ea typeface="Roboto"/>
                <a:cs typeface="Roboto"/>
                <a:sym typeface="Roboto"/>
              </a:rPr>
              <a:t>x</a:t>
            </a:r>
            <a:r>
              <a:rPr lang="en" sz="1600">
                <a:solidFill>
                  <a:srgbClr val="043461"/>
                </a:solidFill>
                <a:latin typeface="Roboto"/>
                <a:ea typeface="Roboto"/>
                <a:cs typeface="Roboto"/>
                <a:sym typeface="Roboto"/>
              </a:rPr>
              <a:t>- and </a:t>
            </a:r>
            <a:r>
              <a:rPr i="1" lang="en" sz="1600">
                <a:solidFill>
                  <a:srgbClr val="043461"/>
                </a:solidFill>
                <a:latin typeface="Roboto"/>
                <a:ea typeface="Roboto"/>
                <a:cs typeface="Roboto"/>
                <a:sym typeface="Roboto"/>
              </a:rPr>
              <a:t>y</a:t>
            </a:r>
            <a:r>
              <a:rPr lang="en" sz="1600">
                <a:solidFill>
                  <a:srgbClr val="043461"/>
                </a:solidFill>
                <a:latin typeface="Roboto"/>
                <a:ea typeface="Roboto"/>
                <a:cs typeface="Roboto"/>
                <a:sym typeface="Roboto"/>
              </a:rPr>
              <a:t>-axes. </a:t>
            </a:r>
            <a:endParaRPr sz="1600">
              <a:solidFill>
                <a:srgbClr val="043461"/>
              </a:solidFill>
              <a:latin typeface="Roboto"/>
              <a:ea typeface="Roboto"/>
              <a:cs typeface="Roboto"/>
              <a:sym typeface="Roboto"/>
            </a:endParaRPr>
          </a:p>
        </p:txBody>
      </p:sp>
      <p:grpSp>
        <p:nvGrpSpPr>
          <p:cNvPr id="2055" name="Google Shape;2055;p136"/>
          <p:cNvGrpSpPr/>
          <p:nvPr/>
        </p:nvGrpSpPr>
        <p:grpSpPr>
          <a:xfrm>
            <a:off x="457181" y="1116503"/>
            <a:ext cx="533372" cy="533480"/>
            <a:chOff x="457200" y="1378813"/>
            <a:chExt cx="695400" cy="695450"/>
          </a:xfrm>
        </p:grpSpPr>
        <p:sp>
          <p:nvSpPr>
            <p:cNvPr id="2056" name="Google Shape;2056;p1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57" name="Google Shape;2057;p136"/>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136"/>
          <p:cNvGrpSpPr/>
          <p:nvPr/>
        </p:nvGrpSpPr>
        <p:grpSpPr>
          <a:xfrm>
            <a:off x="3228956" y="1116503"/>
            <a:ext cx="533372" cy="533480"/>
            <a:chOff x="457200" y="1378813"/>
            <a:chExt cx="695400" cy="695450"/>
          </a:xfrm>
        </p:grpSpPr>
        <p:sp>
          <p:nvSpPr>
            <p:cNvPr id="2059" name="Google Shape;2059;p1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60" name="Google Shape;2060;p136"/>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061" name="Google Shape;2061;p136"/>
          <p:cNvSpPr/>
          <p:nvPr/>
        </p:nvSpPr>
        <p:spPr>
          <a:xfrm flipH="1">
            <a:off x="3496050" y="17091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Add titles to plots.</a:t>
            </a:r>
            <a:endParaRPr sz="1600">
              <a:solidFill>
                <a:srgbClr val="043461"/>
              </a:solidFill>
              <a:latin typeface="Roboto"/>
              <a:ea typeface="Roboto"/>
              <a:cs typeface="Roboto"/>
              <a:sym typeface="Roboto"/>
            </a:endParaRPr>
          </a:p>
        </p:txBody>
      </p:sp>
      <p:grpSp>
        <p:nvGrpSpPr>
          <p:cNvPr id="2062" name="Google Shape;2062;p136"/>
          <p:cNvGrpSpPr/>
          <p:nvPr/>
        </p:nvGrpSpPr>
        <p:grpSpPr>
          <a:xfrm>
            <a:off x="6134081" y="1117253"/>
            <a:ext cx="533372" cy="533480"/>
            <a:chOff x="457200" y="1378813"/>
            <a:chExt cx="695400" cy="695450"/>
          </a:xfrm>
        </p:grpSpPr>
        <p:sp>
          <p:nvSpPr>
            <p:cNvPr id="2063" name="Google Shape;2063;p136"/>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064" name="Google Shape;2064;p136"/>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065" name="Google Shape;2065;p136"/>
          <p:cNvSpPr/>
          <p:nvPr/>
        </p:nvSpPr>
        <p:spPr>
          <a:xfrm flipH="1">
            <a:off x="6401175" y="170992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Limit the boundaries of the </a:t>
            </a:r>
            <a:r>
              <a:rPr i="1" lang="en" sz="1600">
                <a:solidFill>
                  <a:srgbClr val="043461"/>
                </a:solidFill>
                <a:latin typeface="Roboto"/>
                <a:ea typeface="Roboto"/>
                <a:cs typeface="Roboto"/>
                <a:sym typeface="Roboto"/>
              </a:rPr>
              <a:t>x-</a:t>
            </a:r>
            <a:r>
              <a:rPr lang="en" sz="1600">
                <a:solidFill>
                  <a:srgbClr val="043461"/>
                </a:solidFill>
                <a:latin typeface="Roboto"/>
                <a:ea typeface="Roboto"/>
                <a:cs typeface="Roboto"/>
                <a:sym typeface="Roboto"/>
              </a:rPr>
              <a:t> and </a:t>
            </a:r>
            <a:r>
              <a:rPr i="1" lang="en" sz="1600">
                <a:solidFill>
                  <a:srgbClr val="043461"/>
                </a:solidFill>
                <a:latin typeface="Roboto"/>
                <a:ea typeface="Roboto"/>
                <a:cs typeface="Roboto"/>
                <a:sym typeface="Roboto"/>
              </a:rPr>
              <a:t>y-</a:t>
            </a:r>
            <a:r>
              <a:rPr lang="en" sz="1600">
                <a:solidFill>
                  <a:srgbClr val="043461"/>
                </a:solidFill>
                <a:latin typeface="Roboto"/>
                <a:ea typeface="Roboto"/>
                <a:cs typeface="Roboto"/>
                <a:sym typeface="Roboto"/>
              </a:rPr>
              <a:t>axes. </a:t>
            </a:r>
            <a:endParaRPr sz="1600">
              <a:solidFill>
                <a:srgbClr val="043461"/>
              </a:solidFill>
              <a:latin typeface="Roboto"/>
              <a:ea typeface="Roboto"/>
              <a:cs typeface="Roboto"/>
              <a:sym typeface="Roboto"/>
            </a:endParaRPr>
          </a:p>
        </p:txBody>
      </p:sp>
      <p:pic>
        <p:nvPicPr>
          <p:cNvPr id="2066" name="Google Shape;2066;p136"/>
          <p:cNvPicPr preferRelativeResize="0"/>
          <p:nvPr/>
        </p:nvPicPr>
        <p:blipFill>
          <a:blip r:embed="rId3">
            <a:alphaModFix/>
          </a:blip>
          <a:stretch>
            <a:fillRect/>
          </a:stretch>
        </p:blipFill>
        <p:spPr>
          <a:xfrm>
            <a:off x="924625" y="2609225"/>
            <a:ext cx="1986163" cy="1486705"/>
          </a:xfrm>
          <a:prstGeom prst="rect">
            <a:avLst/>
          </a:prstGeom>
          <a:noFill/>
          <a:ln>
            <a:noFill/>
          </a:ln>
        </p:spPr>
      </p:pic>
      <p:pic>
        <p:nvPicPr>
          <p:cNvPr id="2067" name="Google Shape;2067;p136"/>
          <p:cNvPicPr preferRelativeResize="0"/>
          <p:nvPr/>
        </p:nvPicPr>
        <p:blipFill>
          <a:blip r:embed="rId3">
            <a:alphaModFix/>
          </a:blip>
          <a:stretch>
            <a:fillRect/>
          </a:stretch>
        </p:blipFill>
        <p:spPr>
          <a:xfrm>
            <a:off x="3859594" y="2609225"/>
            <a:ext cx="1986163" cy="1486705"/>
          </a:xfrm>
          <a:prstGeom prst="rect">
            <a:avLst/>
          </a:prstGeom>
          <a:noFill/>
          <a:ln>
            <a:noFill/>
          </a:ln>
        </p:spPr>
      </p:pic>
      <p:pic>
        <p:nvPicPr>
          <p:cNvPr id="2068" name="Google Shape;2068;p136"/>
          <p:cNvPicPr preferRelativeResize="0"/>
          <p:nvPr/>
        </p:nvPicPr>
        <p:blipFill>
          <a:blip r:embed="rId3">
            <a:alphaModFix/>
          </a:blip>
          <a:stretch>
            <a:fillRect/>
          </a:stretch>
        </p:blipFill>
        <p:spPr>
          <a:xfrm>
            <a:off x="6593962" y="2609225"/>
            <a:ext cx="1986163" cy="1486705"/>
          </a:xfrm>
          <a:prstGeom prst="rect">
            <a:avLst/>
          </a:prstGeom>
          <a:noFill/>
          <a:ln>
            <a:noFill/>
          </a:ln>
        </p:spPr>
      </p:pic>
      <p:sp>
        <p:nvSpPr>
          <p:cNvPr id="2069" name="Google Shape;2069;p136"/>
          <p:cNvSpPr/>
          <p:nvPr/>
        </p:nvSpPr>
        <p:spPr>
          <a:xfrm>
            <a:off x="924075" y="2814530"/>
            <a:ext cx="179400" cy="1024500"/>
          </a:xfrm>
          <a:prstGeom prst="rect">
            <a:avLst/>
          </a:prstGeom>
          <a:noFill/>
          <a:ln cap="flat" cmpd="sng" w="3810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36"/>
          <p:cNvSpPr/>
          <p:nvPr/>
        </p:nvSpPr>
        <p:spPr>
          <a:xfrm rot="5400000">
            <a:off x="1936343" y="3480735"/>
            <a:ext cx="179400" cy="1110600"/>
          </a:xfrm>
          <a:prstGeom prst="rect">
            <a:avLst/>
          </a:prstGeom>
          <a:noFill/>
          <a:ln cap="flat" cmpd="sng" w="3810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36"/>
          <p:cNvSpPr/>
          <p:nvPr/>
        </p:nvSpPr>
        <p:spPr>
          <a:xfrm rot="5400000">
            <a:off x="4834450" y="2143625"/>
            <a:ext cx="179400" cy="1110600"/>
          </a:xfrm>
          <a:prstGeom prst="rect">
            <a:avLst/>
          </a:prstGeom>
          <a:noFill/>
          <a:ln cap="flat" cmpd="sng" w="3810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2" name="Google Shape;2072;p136"/>
          <p:cNvCxnSpPr/>
          <p:nvPr/>
        </p:nvCxnSpPr>
        <p:spPr>
          <a:xfrm rot="10800000">
            <a:off x="6721212" y="2754567"/>
            <a:ext cx="0" cy="1256700"/>
          </a:xfrm>
          <a:prstGeom prst="straightConnector1">
            <a:avLst/>
          </a:prstGeom>
          <a:noFill/>
          <a:ln cap="flat" cmpd="sng" w="28575">
            <a:solidFill>
              <a:srgbClr val="043461"/>
            </a:solidFill>
            <a:prstDash val="solid"/>
            <a:round/>
            <a:headEnd len="med" w="med" type="none"/>
            <a:tailEnd len="med" w="med" type="stealth"/>
          </a:ln>
        </p:spPr>
      </p:cxnSp>
      <p:cxnSp>
        <p:nvCxnSpPr>
          <p:cNvPr id="2073" name="Google Shape;2073;p136"/>
          <p:cNvCxnSpPr/>
          <p:nvPr/>
        </p:nvCxnSpPr>
        <p:spPr>
          <a:xfrm>
            <a:off x="6721212" y="4011267"/>
            <a:ext cx="1757700" cy="0"/>
          </a:xfrm>
          <a:prstGeom prst="straightConnector1">
            <a:avLst/>
          </a:prstGeom>
          <a:noFill/>
          <a:ln cap="flat" cmpd="sng" w="28575">
            <a:solidFill>
              <a:srgbClr val="043461"/>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Changing Aesthetics in PyPlot</a:t>
            </a:r>
            <a:endParaRPr/>
          </a:p>
        </p:txBody>
      </p:sp>
      <p:sp>
        <p:nvSpPr>
          <p:cNvPr id="2079" name="Google Shape;2079;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0" name="Google Shape;2080;p137"/>
          <p:cNvSpPr/>
          <p:nvPr/>
        </p:nvSpPr>
        <p:spPr>
          <a:xfrm flipH="1">
            <a:off x="724275" y="17091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Add labels to the </a:t>
            </a:r>
            <a:endParaRPr sz="16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i="1" lang="en" sz="1600">
                <a:solidFill>
                  <a:srgbClr val="043461"/>
                </a:solidFill>
                <a:latin typeface="Roboto"/>
                <a:ea typeface="Roboto"/>
                <a:cs typeface="Roboto"/>
                <a:sym typeface="Roboto"/>
              </a:rPr>
              <a:t>x-</a:t>
            </a:r>
            <a:r>
              <a:rPr lang="en" sz="1600">
                <a:solidFill>
                  <a:srgbClr val="043461"/>
                </a:solidFill>
                <a:latin typeface="Roboto"/>
                <a:ea typeface="Roboto"/>
                <a:cs typeface="Roboto"/>
                <a:sym typeface="Roboto"/>
              </a:rPr>
              <a:t> and </a:t>
            </a:r>
            <a:r>
              <a:rPr i="1" lang="en" sz="1600">
                <a:solidFill>
                  <a:srgbClr val="043461"/>
                </a:solidFill>
                <a:latin typeface="Roboto"/>
                <a:ea typeface="Roboto"/>
                <a:cs typeface="Roboto"/>
                <a:sym typeface="Roboto"/>
              </a:rPr>
              <a:t>y-</a:t>
            </a:r>
            <a:r>
              <a:rPr lang="en" sz="1600">
                <a:solidFill>
                  <a:srgbClr val="043461"/>
                </a:solidFill>
                <a:latin typeface="Roboto"/>
                <a:ea typeface="Roboto"/>
                <a:cs typeface="Roboto"/>
                <a:sym typeface="Roboto"/>
              </a:rPr>
              <a:t>axes. </a:t>
            </a:r>
            <a:endParaRPr sz="16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043461"/>
              </a:solidFill>
              <a:latin typeface="Roboto"/>
              <a:ea typeface="Roboto"/>
              <a:cs typeface="Roboto"/>
              <a:sym typeface="Roboto"/>
            </a:endParaRPr>
          </a:p>
        </p:txBody>
      </p:sp>
      <p:grpSp>
        <p:nvGrpSpPr>
          <p:cNvPr id="2081" name="Google Shape;2081;p137"/>
          <p:cNvGrpSpPr/>
          <p:nvPr/>
        </p:nvGrpSpPr>
        <p:grpSpPr>
          <a:xfrm>
            <a:off x="457181" y="1116503"/>
            <a:ext cx="533372" cy="533480"/>
            <a:chOff x="457200" y="1378813"/>
            <a:chExt cx="695400" cy="695450"/>
          </a:xfrm>
        </p:grpSpPr>
        <p:sp>
          <p:nvSpPr>
            <p:cNvPr id="2082" name="Google Shape;2082;p1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83" name="Google Shape;2083;p137"/>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137"/>
          <p:cNvGrpSpPr/>
          <p:nvPr/>
        </p:nvGrpSpPr>
        <p:grpSpPr>
          <a:xfrm>
            <a:off x="3228956" y="1116503"/>
            <a:ext cx="533372" cy="533480"/>
            <a:chOff x="457200" y="1378813"/>
            <a:chExt cx="695400" cy="695450"/>
          </a:xfrm>
        </p:grpSpPr>
        <p:sp>
          <p:nvSpPr>
            <p:cNvPr id="2085" name="Google Shape;2085;p1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86" name="Google Shape;2086;p137"/>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087" name="Google Shape;2087;p137"/>
          <p:cNvSpPr/>
          <p:nvPr/>
        </p:nvSpPr>
        <p:spPr>
          <a:xfrm flipH="1">
            <a:off x="3496050" y="17091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Add titles to plots.</a:t>
            </a:r>
            <a:endParaRPr sz="1600">
              <a:solidFill>
                <a:srgbClr val="04346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043461"/>
              </a:solidFill>
              <a:latin typeface="Roboto"/>
              <a:ea typeface="Roboto"/>
              <a:cs typeface="Roboto"/>
              <a:sym typeface="Roboto"/>
            </a:endParaRPr>
          </a:p>
        </p:txBody>
      </p:sp>
      <p:grpSp>
        <p:nvGrpSpPr>
          <p:cNvPr id="2088" name="Google Shape;2088;p137"/>
          <p:cNvGrpSpPr/>
          <p:nvPr/>
        </p:nvGrpSpPr>
        <p:grpSpPr>
          <a:xfrm>
            <a:off x="6134081" y="1117253"/>
            <a:ext cx="533372" cy="533480"/>
            <a:chOff x="457200" y="1378813"/>
            <a:chExt cx="695400" cy="695450"/>
          </a:xfrm>
        </p:grpSpPr>
        <p:sp>
          <p:nvSpPr>
            <p:cNvPr id="2089" name="Google Shape;2089;p137"/>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090" name="Google Shape;2090;p137"/>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091" name="Google Shape;2091;p137"/>
          <p:cNvSpPr/>
          <p:nvPr/>
        </p:nvSpPr>
        <p:spPr>
          <a:xfrm flipH="1">
            <a:off x="6401175" y="170992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Limit the boundaries of the </a:t>
            </a:r>
            <a:r>
              <a:rPr i="1" lang="en" sz="1600">
                <a:solidFill>
                  <a:srgbClr val="043461"/>
                </a:solidFill>
                <a:latin typeface="Roboto"/>
                <a:ea typeface="Roboto"/>
                <a:cs typeface="Roboto"/>
                <a:sym typeface="Roboto"/>
              </a:rPr>
              <a:t>x-</a:t>
            </a:r>
            <a:r>
              <a:rPr lang="en" sz="1600">
                <a:solidFill>
                  <a:srgbClr val="043461"/>
                </a:solidFill>
                <a:latin typeface="Roboto"/>
                <a:ea typeface="Roboto"/>
                <a:cs typeface="Roboto"/>
                <a:sym typeface="Roboto"/>
              </a:rPr>
              <a:t> and </a:t>
            </a:r>
            <a:r>
              <a:rPr i="1" lang="en" sz="1600">
                <a:solidFill>
                  <a:srgbClr val="043461"/>
                </a:solidFill>
                <a:latin typeface="Roboto"/>
                <a:ea typeface="Roboto"/>
                <a:cs typeface="Roboto"/>
                <a:sym typeface="Roboto"/>
              </a:rPr>
              <a:t>y-</a:t>
            </a:r>
            <a:r>
              <a:rPr lang="en" sz="1600">
                <a:solidFill>
                  <a:srgbClr val="043461"/>
                </a:solidFill>
                <a:latin typeface="Roboto"/>
                <a:ea typeface="Roboto"/>
                <a:cs typeface="Roboto"/>
                <a:sym typeface="Roboto"/>
              </a:rPr>
              <a:t>axes. </a:t>
            </a:r>
            <a:endParaRPr sz="1600">
              <a:solidFill>
                <a:srgbClr val="043461"/>
              </a:solidFill>
              <a:latin typeface="Roboto"/>
              <a:ea typeface="Roboto"/>
              <a:cs typeface="Roboto"/>
              <a:sym typeface="Roboto"/>
            </a:endParaRPr>
          </a:p>
        </p:txBody>
      </p:sp>
      <p:sp>
        <p:nvSpPr>
          <p:cNvPr id="2092" name="Google Shape;2092;p137"/>
          <p:cNvSpPr txBox="1"/>
          <p:nvPr/>
        </p:nvSpPr>
        <p:spPr>
          <a:xfrm>
            <a:off x="951150" y="2635675"/>
            <a:ext cx="2015700" cy="1010400"/>
          </a:xfrm>
          <a:prstGeom prst="rect">
            <a:avLst/>
          </a:prstGeom>
          <a:solidFill>
            <a:srgbClr val="000000"/>
          </a:solidFill>
          <a:ln>
            <a:noFill/>
          </a:ln>
        </p:spPr>
        <p:txBody>
          <a:bodyPr anchorCtr="0" anchor="t" bIns="91425" lIns="182875" spcFirstLastPara="1" rIns="91425" wrap="square" tIns="91425">
            <a:noAutofit/>
          </a:bodyPr>
          <a:lstStyle/>
          <a:p>
            <a:pPr indent="0" lvl="0" marL="0" rtl="0" algn="l">
              <a:lnSpc>
                <a:spcPct val="150000"/>
              </a:lnSpc>
              <a:spcBef>
                <a:spcPts val="0"/>
              </a:spcBef>
              <a:spcAft>
                <a:spcPts val="0"/>
              </a:spcAft>
              <a:buNone/>
            </a:pPr>
            <a:r>
              <a:rPr lang="en" sz="2100">
                <a:solidFill>
                  <a:srgbClr val="FFFFFF"/>
                </a:solidFill>
                <a:latin typeface="Inconsolata Medium"/>
                <a:ea typeface="Inconsolata Medium"/>
                <a:cs typeface="Inconsolata Medium"/>
                <a:sym typeface="Inconsolata Medium"/>
              </a:rPr>
              <a:t>plt.</a:t>
            </a:r>
            <a:r>
              <a:rPr lang="en" sz="2100">
                <a:solidFill>
                  <a:srgbClr val="6796E6"/>
                </a:solidFill>
                <a:latin typeface="Inconsolata Medium"/>
                <a:ea typeface="Inconsolata Medium"/>
                <a:cs typeface="Inconsolata Medium"/>
                <a:sym typeface="Inconsolata Medium"/>
              </a:rPr>
              <a:t>xlabel</a:t>
            </a:r>
            <a:r>
              <a:rPr lang="en" sz="2100">
                <a:solidFill>
                  <a:srgbClr val="93C47D"/>
                </a:solidFill>
                <a:latin typeface="Inconsolata Medium"/>
                <a:ea typeface="Inconsolata Medium"/>
                <a:cs typeface="Inconsolata Medium"/>
                <a:sym typeface="Inconsolata Medium"/>
              </a:rPr>
              <a:t>()</a:t>
            </a:r>
            <a:endParaRPr sz="2100">
              <a:solidFill>
                <a:srgbClr val="93C47D"/>
              </a:solidFill>
              <a:latin typeface="Inconsolata Medium"/>
              <a:ea typeface="Inconsolata Medium"/>
              <a:cs typeface="Inconsolata Medium"/>
              <a:sym typeface="Inconsolata Medium"/>
            </a:endParaRPr>
          </a:p>
          <a:p>
            <a:pPr indent="0" lvl="0" marL="0" rtl="0" algn="l">
              <a:lnSpc>
                <a:spcPct val="150000"/>
              </a:lnSpc>
              <a:spcBef>
                <a:spcPts val="0"/>
              </a:spcBef>
              <a:spcAft>
                <a:spcPts val="0"/>
              </a:spcAft>
              <a:buNone/>
            </a:pPr>
            <a:r>
              <a:rPr lang="en" sz="2100">
                <a:solidFill>
                  <a:srgbClr val="FFFFFF"/>
                </a:solidFill>
                <a:latin typeface="Inconsolata Medium"/>
                <a:ea typeface="Inconsolata Medium"/>
                <a:cs typeface="Inconsolata Medium"/>
                <a:sym typeface="Inconsolata Medium"/>
              </a:rPr>
              <a:t>plt.</a:t>
            </a:r>
            <a:r>
              <a:rPr lang="en" sz="2100">
                <a:solidFill>
                  <a:srgbClr val="6796E6"/>
                </a:solidFill>
                <a:latin typeface="Inconsolata Medium"/>
                <a:ea typeface="Inconsolata Medium"/>
                <a:cs typeface="Inconsolata Medium"/>
                <a:sym typeface="Inconsolata Medium"/>
              </a:rPr>
              <a:t>ylabel</a:t>
            </a:r>
            <a:r>
              <a:rPr lang="en" sz="2100">
                <a:solidFill>
                  <a:srgbClr val="93C47D"/>
                </a:solidFill>
                <a:latin typeface="Inconsolata Medium"/>
                <a:ea typeface="Inconsolata Medium"/>
                <a:cs typeface="Inconsolata Medium"/>
                <a:sym typeface="Inconsolata Medium"/>
              </a:rPr>
              <a:t>()</a:t>
            </a:r>
            <a:endParaRPr sz="2100">
              <a:solidFill>
                <a:srgbClr val="93C47D"/>
              </a:solidFill>
              <a:latin typeface="Inconsolata Medium"/>
              <a:ea typeface="Inconsolata Medium"/>
              <a:cs typeface="Inconsolata Medium"/>
              <a:sym typeface="Inconsolata Medium"/>
            </a:endParaRPr>
          </a:p>
        </p:txBody>
      </p:sp>
      <p:sp>
        <p:nvSpPr>
          <p:cNvPr id="2093" name="Google Shape;2093;p137"/>
          <p:cNvSpPr txBox="1"/>
          <p:nvPr/>
        </p:nvSpPr>
        <p:spPr>
          <a:xfrm>
            <a:off x="3789600" y="2635675"/>
            <a:ext cx="1867500" cy="533700"/>
          </a:xfrm>
          <a:prstGeom prst="rect">
            <a:avLst/>
          </a:prstGeom>
          <a:solidFill>
            <a:srgbClr val="000000"/>
          </a:solidFill>
          <a:ln>
            <a:noFill/>
          </a:ln>
        </p:spPr>
        <p:txBody>
          <a:bodyPr anchorCtr="0" anchor="t" bIns="91425" lIns="182875" spcFirstLastPara="1" rIns="91425" wrap="square" tIns="91425">
            <a:noAutofit/>
          </a:bodyPr>
          <a:lstStyle/>
          <a:p>
            <a:pPr indent="0" lvl="0" marL="0" rtl="0" algn="l">
              <a:lnSpc>
                <a:spcPct val="150000"/>
              </a:lnSpc>
              <a:spcBef>
                <a:spcPts val="0"/>
              </a:spcBef>
              <a:spcAft>
                <a:spcPts val="0"/>
              </a:spcAft>
              <a:buNone/>
            </a:pPr>
            <a:r>
              <a:rPr lang="en" sz="2100">
                <a:solidFill>
                  <a:srgbClr val="FFFFFF"/>
                </a:solidFill>
                <a:latin typeface="Inconsolata Medium"/>
                <a:ea typeface="Inconsolata Medium"/>
                <a:cs typeface="Inconsolata Medium"/>
                <a:sym typeface="Inconsolata Medium"/>
              </a:rPr>
              <a:t>plt.</a:t>
            </a:r>
            <a:r>
              <a:rPr lang="en" sz="2100">
                <a:solidFill>
                  <a:srgbClr val="6796E6"/>
                </a:solidFill>
                <a:latin typeface="Inconsolata Medium"/>
                <a:ea typeface="Inconsolata Medium"/>
                <a:cs typeface="Inconsolata Medium"/>
                <a:sym typeface="Inconsolata Medium"/>
              </a:rPr>
              <a:t>title</a:t>
            </a:r>
            <a:r>
              <a:rPr lang="en" sz="2100">
                <a:solidFill>
                  <a:srgbClr val="93C47D"/>
                </a:solidFill>
                <a:latin typeface="Inconsolata Medium"/>
                <a:ea typeface="Inconsolata Medium"/>
                <a:cs typeface="Inconsolata Medium"/>
                <a:sym typeface="Inconsolata Medium"/>
              </a:rPr>
              <a:t>()</a:t>
            </a:r>
            <a:endParaRPr sz="2100">
              <a:solidFill>
                <a:srgbClr val="93C47D"/>
              </a:solidFill>
              <a:latin typeface="Inconsolata Medium"/>
              <a:ea typeface="Inconsolata Medium"/>
              <a:cs typeface="Inconsolata Medium"/>
              <a:sym typeface="Inconsolata Medium"/>
            </a:endParaRPr>
          </a:p>
        </p:txBody>
      </p:sp>
      <p:sp>
        <p:nvSpPr>
          <p:cNvPr id="2094" name="Google Shape;2094;p137"/>
          <p:cNvSpPr txBox="1"/>
          <p:nvPr/>
        </p:nvSpPr>
        <p:spPr>
          <a:xfrm>
            <a:off x="6628050" y="2635675"/>
            <a:ext cx="2015700" cy="1010400"/>
          </a:xfrm>
          <a:prstGeom prst="rect">
            <a:avLst/>
          </a:prstGeom>
          <a:solidFill>
            <a:srgbClr val="000000"/>
          </a:solidFill>
          <a:ln>
            <a:noFill/>
          </a:ln>
        </p:spPr>
        <p:txBody>
          <a:bodyPr anchorCtr="0" anchor="t" bIns="91425" lIns="182875" spcFirstLastPara="1" rIns="91425" wrap="square" tIns="91425">
            <a:noAutofit/>
          </a:bodyPr>
          <a:lstStyle/>
          <a:p>
            <a:pPr indent="0" lvl="0" marL="0" rtl="0" algn="l">
              <a:lnSpc>
                <a:spcPct val="150000"/>
              </a:lnSpc>
              <a:spcBef>
                <a:spcPts val="0"/>
              </a:spcBef>
              <a:spcAft>
                <a:spcPts val="0"/>
              </a:spcAft>
              <a:buNone/>
            </a:pPr>
            <a:r>
              <a:rPr lang="en" sz="2100">
                <a:solidFill>
                  <a:srgbClr val="FFFFFF"/>
                </a:solidFill>
                <a:latin typeface="Inconsolata Medium"/>
                <a:ea typeface="Inconsolata Medium"/>
                <a:cs typeface="Inconsolata Medium"/>
                <a:sym typeface="Inconsolata Medium"/>
              </a:rPr>
              <a:t>plt.</a:t>
            </a:r>
            <a:r>
              <a:rPr lang="en" sz="2100">
                <a:solidFill>
                  <a:srgbClr val="6796E6"/>
                </a:solidFill>
                <a:latin typeface="Inconsolata Medium"/>
                <a:ea typeface="Inconsolata Medium"/>
                <a:cs typeface="Inconsolata Medium"/>
                <a:sym typeface="Inconsolata Medium"/>
              </a:rPr>
              <a:t>xlim</a:t>
            </a:r>
            <a:r>
              <a:rPr lang="en" sz="2100">
                <a:solidFill>
                  <a:srgbClr val="93C47D"/>
                </a:solidFill>
                <a:latin typeface="Inconsolata Medium"/>
                <a:ea typeface="Inconsolata Medium"/>
                <a:cs typeface="Inconsolata Medium"/>
                <a:sym typeface="Inconsolata Medium"/>
              </a:rPr>
              <a:t>()</a:t>
            </a:r>
            <a:endParaRPr sz="2100">
              <a:solidFill>
                <a:srgbClr val="93C47D"/>
              </a:solidFill>
              <a:latin typeface="Inconsolata Medium"/>
              <a:ea typeface="Inconsolata Medium"/>
              <a:cs typeface="Inconsolata Medium"/>
              <a:sym typeface="Inconsolata Medium"/>
            </a:endParaRPr>
          </a:p>
          <a:p>
            <a:pPr indent="0" lvl="0" marL="0" rtl="0" algn="l">
              <a:lnSpc>
                <a:spcPct val="150000"/>
              </a:lnSpc>
              <a:spcBef>
                <a:spcPts val="0"/>
              </a:spcBef>
              <a:spcAft>
                <a:spcPts val="0"/>
              </a:spcAft>
              <a:buNone/>
            </a:pPr>
            <a:r>
              <a:rPr lang="en" sz="2100">
                <a:solidFill>
                  <a:srgbClr val="FFFFFF"/>
                </a:solidFill>
                <a:latin typeface="Inconsolata Medium"/>
                <a:ea typeface="Inconsolata Medium"/>
                <a:cs typeface="Inconsolata Medium"/>
                <a:sym typeface="Inconsolata Medium"/>
              </a:rPr>
              <a:t>plt.</a:t>
            </a:r>
            <a:r>
              <a:rPr lang="en" sz="2100">
                <a:solidFill>
                  <a:srgbClr val="6796E6"/>
                </a:solidFill>
                <a:latin typeface="Inconsolata Medium"/>
                <a:ea typeface="Inconsolata Medium"/>
                <a:cs typeface="Inconsolata Medium"/>
                <a:sym typeface="Inconsolata Medium"/>
              </a:rPr>
              <a:t>ylim</a:t>
            </a:r>
            <a:r>
              <a:rPr lang="en" sz="2100">
                <a:solidFill>
                  <a:srgbClr val="93C47D"/>
                </a:solidFill>
                <a:latin typeface="Inconsolata Medium"/>
                <a:ea typeface="Inconsolata Medium"/>
                <a:cs typeface="Inconsolata Medium"/>
                <a:sym typeface="Inconsolata Medium"/>
              </a:rPr>
              <a:t>()</a:t>
            </a:r>
            <a:endParaRPr sz="2100">
              <a:solidFill>
                <a:srgbClr val="93C47D"/>
              </a:solidFill>
              <a:latin typeface="Inconsolata Medium"/>
              <a:ea typeface="Inconsolata Medium"/>
              <a:cs typeface="Inconsolata Medium"/>
              <a:sym typeface="Inconsolata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Advantages of Adding Aesthetics</a:t>
            </a:r>
            <a:endParaRPr/>
          </a:p>
        </p:txBody>
      </p:sp>
      <p:sp>
        <p:nvSpPr>
          <p:cNvPr id="2100" name="Google Shape;2100;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Adding labels makes graphics easier to understand and prevents them from being unintentionally misleading. </a:t>
            </a:r>
            <a:endParaRPr/>
          </a:p>
          <a:p>
            <a:pPr indent="0" lvl="0" marL="0" rtl="0" algn="l">
              <a:spcBef>
                <a:spcPts val="0"/>
              </a:spcBef>
              <a:spcAft>
                <a:spcPts val="0"/>
              </a:spcAft>
              <a:buNone/>
            </a:pPr>
            <a:r>
              <a:t/>
            </a:r>
            <a:endParaRPr/>
          </a:p>
        </p:txBody>
      </p:sp>
      <p:sp>
        <p:nvSpPr>
          <p:cNvPr id="2101" name="Google Shape;2101;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2" name="Google Shape;2102;p138"/>
          <p:cNvSpPr txBox="1"/>
          <p:nvPr>
            <p:ph idx="3" type="body"/>
          </p:nvPr>
        </p:nvSpPr>
        <p:spPr>
          <a:xfrm>
            <a:off x="175" y="1489250"/>
            <a:ext cx="9144000" cy="809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t>Limiting the range of the plot maximizes the data-to-ink ratio:</a:t>
            </a:r>
            <a:endParaRPr/>
          </a:p>
          <a:p>
            <a:pPr indent="-180340" lvl="0" marL="320040" rtl="0" algn="l">
              <a:spcBef>
                <a:spcPts val="400"/>
              </a:spcBef>
              <a:spcAft>
                <a:spcPts val="0"/>
              </a:spcAft>
              <a:buSzPts val="1400"/>
              <a:buChar char="●"/>
            </a:pPr>
            <a:r>
              <a:rPr lang="en"/>
              <a:t>“Ink” used to make data ÷ Total “ink” of the plot</a:t>
            </a:r>
            <a:endParaRPr/>
          </a:p>
          <a:p>
            <a:pPr indent="-180340" lvl="0" marL="320040" rtl="0" algn="l">
              <a:spcBef>
                <a:spcPts val="400"/>
              </a:spcBef>
              <a:spcAft>
                <a:spcPts val="400"/>
              </a:spcAft>
              <a:buSzPts val="1400"/>
              <a:buChar char="●"/>
            </a:pPr>
            <a:r>
              <a:rPr lang="en"/>
              <a:t>It’s best to use the least amount of ink to show the most amount of data. </a:t>
            </a:r>
            <a:endParaRPr/>
          </a:p>
        </p:txBody>
      </p:sp>
      <p:pic>
        <p:nvPicPr>
          <p:cNvPr id="2103" name="Google Shape;2103;p138"/>
          <p:cNvPicPr preferRelativeResize="0"/>
          <p:nvPr/>
        </p:nvPicPr>
        <p:blipFill>
          <a:blip r:embed="rId3">
            <a:alphaModFix/>
          </a:blip>
          <a:stretch>
            <a:fillRect/>
          </a:stretch>
        </p:blipFill>
        <p:spPr>
          <a:xfrm>
            <a:off x="624100" y="2811875"/>
            <a:ext cx="2742025" cy="2046275"/>
          </a:xfrm>
          <a:prstGeom prst="rect">
            <a:avLst/>
          </a:prstGeom>
          <a:noFill/>
          <a:ln>
            <a:noFill/>
          </a:ln>
        </p:spPr>
      </p:pic>
      <p:pic>
        <p:nvPicPr>
          <p:cNvPr id="2104" name="Google Shape;2104;p138"/>
          <p:cNvPicPr preferRelativeResize="0"/>
          <p:nvPr/>
        </p:nvPicPr>
        <p:blipFill>
          <a:blip r:embed="rId4">
            <a:alphaModFix/>
          </a:blip>
          <a:stretch>
            <a:fillRect/>
          </a:stretch>
        </p:blipFill>
        <p:spPr>
          <a:xfrm>
            <a:off x="4581188" y="2751822"/>
            <a:ext cx="2742000" cy="2041152"/>
          </a:xfrm>
          <a:prstGeom prst="rect">
            <a:avLst/>
          </a:prstGeom>
          <a:noFill/>
          <a:ln>
            <a:noFill/>
          </a:ln>
        </p:spPr>
      </p:pic>
      <p:sp>
        <p:nvSpPr>
          <p:cNvPr id="2105" name="Google Shape;2105;p138"/>
          <p:cNvSpPr/>
          <p:nvPr/>
        </p:nvSpPr>
        <p:spPr>
          <a:xfrm>
            <a:off x="816325" y="2373000"/>
            <a:ext cx="1912500" cy="3258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Medium"/>
                <a:ea typeface="Roboto Medium"/>
                <a:cs typeface="Roboto Medium"/>
                <a:sym typeface="Roboto Medium"/>
              </a:rPr>
              <a:t>Low data-to-ink ratio</a:t>
            </a:r>
            <a:endParaRPr sz="1300">
              <a:solidFill>
                <a:srgbClr val="FFFFFF"/>
              </a:solidFill>
              <a:latin typeface="Roboto Medium"/>
              <a:ea typeface="Roboto Medium"/>
              <a:cs typeface="Roboto Medium"/>
              <a:sym typeface="Roboto Medium"/>
            </a:endParaRPr>
          </a:p>
        </p:txBody>
      </p:sp>
      <p:sp>
        <p:nvSpPr>
          <p:cNvPr id="2106" name="Google Shape;2106;p138"/>
          <p:cNvSpPr/>
          <p:nvPr/>
        </p:nvSpPr>
        <p:spPr>
          <a:xfrm rot="10800000">
            <a:off x="909487" y="2638872"/>
            <a:ext cx="178534" cy="98953"/>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FFFFFF"/>
              </a:solidFill>
            </a:endParaRPr>
          </a:p>
        </p:txBody>
      </p:sp>
      <p:sp>
        <p:nvSpPr>
          <p:cNvPr id="2107" name="Google Shape;2107;p138"/>
          <p:cNvSpPr/>
          <p:nvPr/>
        </p:nvSpPr>
        <p:spPr>
          <a:xfrm>
            <a:off x="4609425" y="2373000"/>
            <a:ext cx="1912500" cy="3258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Medium"/>
                <a:ea typeface="Roboto Medium"/>
                <a:cs typeface="Roboto Medium"/>
                <a:sym typeface="Roboto Medium"/>
              </a:rPr>
              <a:t>High data-to-ink ratio</a:t>
            </a:r>
            <a:endParaRPr sz="1300">
              <a:solidFill>
                <a:srgbClr val="FFFFFF"/>
              </a:solidFill>
              <a:latin typeface="Roboto Medium"/>
              <a:ea typeface="Roboto Medium"/>
              <a:cs typeface="Roboto Medium"/>
              <a:sym typeface="Roboto Medium"/>
            </a:endParaRPr>
          </a:p>
        </p:txBody>
      </p:sp>
      <p:sp>
        <p:nvSpPr>
          <p:cNvPr id="2108" name="Google Shape;2108;p138"/>
          <p:cNvSpPr/>
          <p:nvPr/>
        </p:nvSpPr>
        <p:spPr>
          <a:xfrm rot="10800000">
            <a:off x="4702587" y="2638872"/>
            <a:ext cx="178534" cy="98953"/>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9" name="Google Shape;2119;p140"/>
          <p:cNvSpPr txBox="1"/>
          <p:nvPr>
            <p:ph type="title"/>
          </p:nvPr>
        </p:nvSpPr>
        <p:spPr>
          <a:xfrm>
            <a:off x="1400" y="274875"/>
            <a:ext cx="8252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Coaster Speed</a:t>
            </a:r>
            <a:endParaRPr sz="3600"/>
          </a:p>
          <a:p>
            <a:pPr indent="0" lvl="0" marL="0" rtl="0" algn="l">
              <a:spcBef>
                <a:spcPts val="800"/>
              </a:spcBef>
              <a:spcAft>
                <a:spcPts val="0"/>
              </a:spcAft>
              <a:buNone/>
            </a:pPr>
            <a:r>
              <a:rPr lang="en" sz="1800">
                <a:latin typeface="Roboto"/>
                <a:ea typeface="Roboto"/>
                <a:cs typeface="Roboto"/>
                <a:sym typeface="Roboto"/>
              </a:rPr>
              <a:t>In this activity, you will create a line chart that graphs the speed of a roller coaster over time. You will then style the chart and add aesthetics to it.</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2120" name="Google Shape;2120;p14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Coaster Speed</a:t>
            </a:r>
            <a:r>
              <a:rPr lang="en"/>
              <a:t> Instructions</a:t>
            </a:r>
            <a:endParaRPr/>
          </a:p>
        </p:txBody>
      </p:sp>
      <p:sp>
        <p:nvSpPr>
          <p:cNvPr id="2126" name="Google Shape;2126;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Create a line chart with two plots </a:t>
            </a:r>
            <a:br>
              <a:rPr lang="en"/>
            </a:br>
            <a:r>
              <a:rPr lang="en"/>
              <a:t>by using the following data:</a:t>
            </a:r>
            <a:endParaRPr/>
          </a:p>
        </p:txBody>
      </p:sp>
      <p:pic>
        <p:nvPicPr>
          <p:cNvPr id="2127" name="Google Shape;2127;p141"/>
          <p:cNvPicPr preferRelativeResize="0"/>
          <p:nvPr/>
        </p:nvPicPr>
        <p:blipFill rotWithShape="1">
          <a:blip r:embed="rId3">
            <a:alphaModFix/>
          </a:blip>
          <a:srcRect b="258" l="0" r="0" t="248"/>
          <a:stretch/>
        </p:blipFill>
        <p:spPr>
          <a:xfrm>
            <a:off x="4568575" y="1127213"/>
            <a:ext cx="4156924" cy="2889075"/>
          </a:xfrm>
          <a:prstGeom prst="rect">
            <a:avLst/>
          </a:prstGeom>
          <a:noFill/>
          <a:ln>
            <a:noFill/>
          </a:ln>
        </p:spPr>
      </p:pic>
      <p:sp>
        <p:nvSpPr>
          <p:cNvPr id="2128" name="Google Shape;2128;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29" name="Google Shape;2129;p141"/>
          <p:cNvGraphicFramePr/>
          <p:nvPr/>
        </p:nvGraphicFramePr>
        <p:xfrm>
          <a:off x="445650" y="1465925"/>
          <a:ext cx="3000000" cy="3000000"/>
        </p:xfrm>
        <a:graphic>
          <a:graphicData uri="http://schemas.openxmlformats.org/drawingml/2006/table">
            <a:tbl>
              <a:tblPr>
                <a:noFill/>
                <a:tableStyleId>{2C65E6CC-4BF2-473E-9D77-7BEC327ACF07}</a:tableStyleId>
              </a:tblPr>
              <a:tblGrid>
                <a:gridCol w="1250925"/>
                <a:gridCol w="2666350"/>
              </a:tblGrid>
              <a:tr h="486925">
                <a:tc>
                  <a:txBody>
                    <a:bodyPr/>
                    <a:lstStyle/>
                    <a:p>
                      <a:pPr indent="0" lvl="0" marL="0" rtl="0" algn="r">
                        <a:lnSpc>
                          <a:spcPct val="100000"/>
                        </a:lnSpc>
                        <a:spcBef>
                          <a:spcPts val="0"/>
                        </a:spcBef>
                        <a:spcAft>
                          <a:spcPts val="0"/>
                        </a:spcAft>
                        <a:buNone/>
                      </a:pPr>
                      <a:r>
                        <a:rPr b="1" lang="en" sz="1200">
                          <a:solidFill>
                            <a:srgbClr val="FFFFFF"/>
                          </a:solidFill>
                          <a:latin typeface="Roboto"/>
                          <a:ea typeface="Roboto"/>
                          <a:cs typeface="Roboto"/>
                          <a:sym typeface="Roboto"/>
                        </a:rPr>
                        <a:t>Danger Drop</a:t>
                      </a:r>
                      <a:endParaRPr b="1" sz="1200">
                        <a:solidFill>
                          <a:srgbClr val="FFFFFF"/>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00000"/>
                        </a:lnSpc>
                        <a:spcBef>
                          <a:spcPts val="0"/>
                        </a:spcBef>
                        <a:spcAft>
                          <a:spcPts val="0"/>
                        </a:spcAft>
                        <a:buNone/>
                      </a:pPr>
                      <a:r>
                        <a:rPr lang="en" sz="1200">
                          <a:solidFill>
                            <a:srgbClr val="FFFFFF"/>
                          </a:solidFill>
                          <a:highlight>
                            <a:srgbClr val="043461"/>
                          </a:highlight>
                          <a:latin typeface="Inconsolata Medium"/>
                          <a:ea typeface="Inconsolata Medium"/>
                          <a:cs typeface="Inconsolata Medium"/>
                          <a:sym typeface="Inconsolata Medium"/>
                        </a:rPr>
                        <a:t>[9, 8, 90, 85, 80, 70, 70, 65, 55, 60, 70, 65, 50]</a:t>
                      </a:r>
                      <a:endParaRPr sz="1200">
                        <a:solidFill>
                          <a:srgbClr val="FFFFFF"/>
                        </a:solidFill>
                        <a:highlight>
                          <a:srgbClr val="043461"/>
                        </a:highlight>
                        <a:latin typeface="Inconsolata Medium"/>
                        <a:ea typeface="Inconsolata Medium"/>
                        <a:cs typeface="Inconsolata Medium"/>
                        <a:sym typeface="Inconsolata Medium"/>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37150">
                <a:tc>
                  <a:txBody>
                    <a:bodyPr/>
                    <a:lstStyle/>
                    <a:p>
                      <a:pPr indent="0" lvl="0" marL="0" rtl="0" algn="r">
                        <a:lnSpc>
                          <a:spcPct val="100000"/>
                        </a:lnSpc>
                        <a:spcBef>
                          <a:spcPts val="0"/>
                        </a:spcBef>
                        <a:spcAft>
                          <a:spcPts val="0"/>
                        </a:spcAft>
                        <a:buNone/>
                      </a:pPr>
                      <a:r>
                        <a:rPr b="1" lang="en" sz="1200">
                          <a:solidFill>
                            <a:srgbClr val="FFFFFF"/>
                          </a:solidFill>
                          <a:latin typeface="Roboto"/>
                          <a:ea typeface="Roboto"/>
                          <a:cs typeface="Roboto"/>
                          <a:sym typeface="Roboto"/>
                        </a:rPr>
                        <a:t>RailGun</a:t>
                      </a:r>
                      <a:endParaRPr b="1" sz="1200">
                        <a:solidFill>
                          <a:srgbClr val="FFFFFF"/>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00000"/>
                        </a:lnSpc>
                        <a:spcBef>
                          <a:spcPts val="0"/>
                        </a:spcBef>
                        <a:spcAft>
                          <a:spcPts val="0"/>
                        </a:spcAft>
                        <a:buNone/>
                      </a:pPr>
                      <a:r>
                        <a:rPr lang="en" sz="1200">
                          <a:solidFill>
                            <a:srgbClr val="FFFFFF"/>
                          </a:solidFill>
                          <a:highlight>
                            <a:srgbClr val="043461"/>
                          </a:highlight>
                          <a:latin typeface="Inconsolata Medium"/>
                          <a:ea typeface="Inconsolata Medium"/>
                          <a:cs typeface="Inconsolata Medium"/>
                          <a:sym typeface="Inconsolata Medium"/>
                        </a:rPr>
                        <a:t>[75, 70, 60, 65, 60, 45, 55, 50, 40, 40, 35, 35, 30]</a:t>
                      </a:r>
                      <a:endParaRPr sz="1200">
                        <a:solidFill>
                          <a:srgbClr val="FFFFFF"/>
                        </a:solidFill>
                        <a:highlight>
                          <a:srgbClr val="043461"/>
                        </a:highlight>
                        <a:latin typeface="Inconsolata Medium"/>
                        <a:ea typeface="Inconsolata Medium"/>
                        <a:cs typeface="Inconsolata Medium"/>
                        <a:sym typeface="Inconsolata Medium"/>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
        <p:nvSpPr>
          <p:cNvPr id="2130" name="Google Shape;2130;p141"/>
          <p:cNvSpPr txBox="1"/>
          <p:nvPr>
            <p:ph idx="1" type="subTitle"/>
          </p:nvPr>
        </p:nvSpPr>
        <p:spPr>
          <a:xfrm>
            <a:off x="-46700" y="2844300"/>
            <a:ext cx="4509000" cy="1772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Both coasters are 120 seconds long, and the speed was measured every 10 seconds.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Apply styling and labels that match the image provided.</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pic>
        <p:nvPicPr>
          <p:cNvPr id="1850" name="Google Shape;1850;p116"/>
          <p:cNvPicPr preferRelativeResize="0"/>
          <p:nvPr/>
        </p:nvPicPr>
        <p:blipFill>
          <a:blip r:embed="rId3">
            <a:alphaModFix/>
          </a:blip>
          <a:stretch>
            <a:fillRect/>
          </a:stretch>
        </p:blipFill>
        <p:spPr>
          <a:xfrm>
            <a:off x="0" y="-13845"/>
            <a:ext cx="9168600" cy="5157346"/>
          </a:xfrm>
          <a:prstGeom prst="rect">
            <a:avLst/>
          </a:prstGeom>
          <a:noFill/>
          <a:ln>
            <a:noFill/>
          </a:ln>
        </p:spPr>
      </p:pic>
      <p:sp>
        <p:nvSpPr>
          <p:cNvPr id="1851" name="Google Shape;1851;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Class</a:t>
            </a:r>
            <a:endParaRPr/>
          </a:p>
        </p:txBody>
      </p:sp>
      <p:sp>
        <p:nvSpPr>
          <p:cNvPr id="1852" name="Google Shape;1852;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class this week,</a:t>
            </a:r>
            <a:r>
              <a:rPr lang="en"/>
              <a:t> we’ll turn</a:t>
            </a:r>
            <a:br>
              <a:rPr lang="en"/>
            </a:br>
            <a:r>
              <a:rPr lang="en"/>
              <a:t>Pandas DataFrames into interesting visualizations!</a:t>
            </a:r>
            <a:endParaRPr/>
          </a:p>
        </p:txBody>
      </p:sp>
      <p:cxnSp>
        <p:nvCxnSpPr>
          <p:cNvPr id="1853" name="Google Shape;1853;p116"/>
          <p:cNvCxnSpPr/>
          <p:nvPr/>
        </p:nvCxnSpPr>
        <p:spPr>
          <a:xfrm>
            <a:off x="274375" y="640080"/>
            <a:ext cx="6096300" cy="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140" name="Google Shape;2140;p143" title="15 minute Countdown timer (with alarm)">
            <a:hlinkClick r:id="rId3"/>
          </p:cNvPr>
          <p:cNvPicPr preferRelativeResize="0"/>
          <p:nvPr/>
        </p:nvPicPr>
        <p:blipFill>
          <a:blip r:embed="rId4">
            <a:alphaModFix/>
          </a:blip>
          <a:stretch>
            <a:fillRect/>
          </a:stretch>
        </p:blipFill>
        <p:spPr>
          <a:xfrm>
            <a:off x="152400" y="3198075"/>
            <a:ext cx="2345525" cy="1759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14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Different Plots</a:t>
            </a:r>
            <a:endParaRPr/>
          </a:p>
        </p:txBody>
      </p:sp>
      <p:sp>
        <p:nvSpPr>
          <p:cNvPr id="2146" name="Google Shape;2146;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Matplotlib: Not Just for Line Plots!</a:t>
            </a:r>
            <a:endParaRPr/>
          </a:p>
        </p:txBody>
      </p:sp>
      <p:sp>
        <p:nvSpPr>
          <p:cNvPr id="2152" name="Google Shape;2152;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3" name="Google Shape;2153;p145"/>
          <p:cNvSpPr/>
          <p:nvPr/>
        </p:nvSpPr>
        <p:spPr>
          <a:xfrm flipH="1">
            <a:off x="724275" y="1632975"/>
            <a:ext cx="2428500" cy="29490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Useful for comparing different entities to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one another</a:t>
            </a:r>
            <a:endParaRPr>
              <a:solidFill>
                <a:srgbClr val="043461"/>
              </a:solidFill>
              <a:latin typeface="Roboto"/>
              <a:ea typeface="Roboto"/>
              <a:cs typeface="Roboto"/>
              <a:sym typeface="Roboto"/>
            </a:endParaRPr>
          </a:p>
        </p:txBody>
      </p:sp>
      <p:sp>
        <p:nvSpPr>
          <p:cNvPr id="2154" name="Google Shape;2154;p145"/>
          <p:cNvSpPr/>
          <p:nvPr/>
        </p:nvSpPr>
        <p:spPr>
          <a:xfrm>
            <a:off x="457175" y="1040300"/>
            <a:ext cx="1624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Bar Charts</a:t>
            </a:r>
            <a:endParaRPr sz="2100">
              <a:latin typeface="Roboto Light"/>
              <a:ea typeface="Roboto Light"/>
              <a:cs typeface="Roboto Light"/>
              <a:sym typeface="Roboto Light"/>
            </a:endParaRPr>
          </a:p>
        </p:txBody>
      </p:sp>
      <p:sp>
        <p:nvSpPr>
          <p:cNvPr id="2155" name="Google Shape;2155;p145"/>
          <p:cNvSpPr/>
          <p:nvPr/>
        </p:nvSpPr>
        <p:spPr>
          <a:xfrm rot="10800000">
            <a:off x="593344" y="14290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45"/>
          <p:cNvSpPr/>
          <p:nvPr/>
        </p:nvSpPr>
        <p:spPr>
          <a:xfrm>
            <a:off x="3228950" y="1040300"/>
            <a:ext cx="1499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Pie Charts</a:t>
            </a:r>
            <a:endParaRPr sz="2100">
              <a:solidFill>
                <a:srgbClr val="FFFFFF"/>
              </a:solidFill>
              <a:latin typeface="Roboto Light"/>
              <a:ea typeface="Roboto Light"/>
              <a:cs typeface="Roboto Light"/>
              <a:sym typeface="Roboto Light"/>
            </a:endParaRPr>
          </a:p>
        </p:txBody>
      </p:sp>
      <p:sp>
        <p:nvSpPr>
          <p:cNvPr id="2157" name="Google Shape;2157;p145"/>
          <p:cNvSpPr/>
          <p:nvPr/>
        </p:nvSpPr>
        <p:spPr>
          <a:xfrm rot="10800000">
            <a:off x="3365119" y="1429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58" name="Google Shape;2158;p145"/>
          <p:cNvSpPr/>
          <p:nvPr/>
        </p:nvSpPr>
        <p:spPr>
          <a:xfrm flipH="1">
            <a:off x="3496050" y="1632975"/>
            <a:ext cx="2428500" cy="29490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Useful for demonstrating different elements of a complete dataset</a:t>
            </a:r>
            <a:endParaRPr>
              <a:solidFill>
                <a:srgbClr val="043461"/>
              </a:solidFill>
              <a:latin typeface="Roboto"/>
              <a:ea typeface="Roboto"/>
              <a:cs typeface="Roboto"/>
              <a:sym typeface="Roboto"/>
            </a:endParaRPr>
          </a:p>
        </p:txBody>
      </p:sp>
      <p:sp>
        <p:nvSpPr>
          <p:cNvPr id="2159" name="Google Shape;2159;p145"/>
          <p:cNvSpPr/>
          <p:nvPr/>
        </p:nvSpPr>
        <p:spPr>
          <a:xfrm>
            <a:off x="6134049" y="1041050"/>
            <a:ext cx="17577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Scatter Plots</a:t>
            </a:r>
            <a:endParaRPr sz="2100">
              <a:solidFill>
                <a:srgbClr val="FFFFFF"/>
              </a:solidFill>
              <a:latin typeface="Roboto Light"/>
              <a:ea typeface="Roboto Light"/>
              <a:cs typeface="Roboto Light"/>
              <a:sym typeface="Roboto Light"/>
            </a:endParaRPr>
          </a:p>
        </p:txBody>
      </p:sp>
      <p:sp>
        <p:nvSpPr>
          <p:cNvPr id="2160" name="Google Shape;2160;p145"/>
          <p:cNvSpPr/>
          <p:nvPr/>
        </p:nvSpPr>
        <p:spPr>
          <a:xfrm rot="10800000">
            <a:off x="6270244" y="14298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61" name="Google Shape;2161;p145"/>
          <p:cNvSpPr/>
          <p:nvPr/>
        </p:nvSpPr>
        <p:spPr>
          <a:xfrm flipH="1">
            <a:off x="6401175" y="1633725"/>
            <a:ext cx="2428500" cy="29490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Useful for displaying where values fall with respect to two factors</a:t>
            </a:r>
            <a:endParaRPr>
              <a:solidFill>
                <a:srgbClr val="043461"/>
              </a:solidFill>
              <a:latin typeface="Roboto"/>
              <a:ea typeface="Roboto"/>
              <a:cs typeface="Roboto"/>
              <a:sym typeface="Roboto"/>
            </a:endParaRPr>
          </a:p>
        </p:txBody>
      </p:sp>
      <p:pic>
        <p:nvPicPr>
          <p:cNvPr id="2162" name="Google Shape;2162;p145"/>
          <p:cNvPicPr preferRelativeResize="0"/>
          <p:nvPr/>
        </p:nvPicPr>
        <p:blipFill>
          <a:blip r:embed="rId3">
            <a:alphaModFix/>
          </a:blip>
          <a:stretch>
            <a:fillRect/>
          </a:stretch>
        </p:blipFill>
        <p:spPr>
          <a:xfrm>
            <a:off x="895779" y="2719375"/>
            <a:ext cx="2028475" cy="1414200"/>
          </a:xfrm>
          <a:prstGeom prst="rect">
            <a:avLst/>
          </a:prstGeom>
          <a:noFill/>
          <a:ln>
            <a:noFill/>
          </a:ln>
        </p:spPr>
      </p:pic>
      <p:pic>
        <p:nvPicPr>
          <p:cNvPr id="2163" name="Google Shape;2163;p145"/>
          <p:cNvPicPr preferRelativeResize="0"/>
          <p:nvPr/>
        </p:nvPicPr>
        <p:blipFill>
          <a:blip r:embed="rId4">
            <a:alphaModFix/>
          </a:blip>
          <a:stretch>
            <a:fillRect/>
          </a:stretch>
        </p:blipFill>
        <p:spPr>
          <a:xfrm>
            <a:off x="6631400" y="2743579"/>
            <a:ext cx="2063450" cy="1505374"/>
          </a:xfrm>
          <a:prstGeom prst="rect">
            <a:avLst/>
          </a:prstGeom>
          <a:noFill/>
          <a:ln>
            <a:noFill/>
          </a:ln>
        </p:spPr>
      </p:pic>
      <p:pic>
        <p:nvPicPr>
          <p:cNvPr id="2164" name="Google Shape;2164;p145"/>
          <p:cNvPicPr preferRelativeResize="0"/>
          <p:nvPr/>
        </p:nvPicPr>
        <p:blipFill>
          <a:blip r:embed="rId5">
            <a:alphaModFix/>
          </a:blip>
          <a:stretch>
            <a:fillRect/>
          </a:stretch>
        </p:blipFill>
        <p:spPr>
          <a:xfrm>
            <a:off x="3867287" y="2635835"/>
            <a:ext cx="1784313" cy="161984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0" name="Google Shape;2170;p146"/>
          <p:cNvSpPr txBox="1"/>
          <p:nvPr>
            <p:ph type="title"/>
          </p:nvPr>
        </p:nvSpPr>
        <p:spPr>
          <a:xfrm>
            <a:off x="25" y="274800"/>
            <a:ext cx="8593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It’s important to choose the right plot for a given dataset!</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14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Bar Charts</a:t>
            </a:r>
            <a:endParaRPr/>
          </a:p>
        </p:txBody>
      </p:sp>
      <p:sp>
        <p:nvSpPr>
          <p:cNvPr id="2176" name="Google Shape;2176;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Bar Charts Help to Visualize Univariate Data</a:t>
            </a:r>
            <a:endParaRPr/>
          </a:p>
        </p:txBody>
      </p:sp>
      <p:sp>
        <p:nvSpPr>
          <p:cNvPr id="2182" name="Google Shape;2182;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83" name="Google Shape;2183;p148"/>
          <p:cNvPicPr preferRelativeResize="0"/>
          <p:nvPr/>
        </p:nvPicPr>
        <p:blipFill>
          <a:blip r:embed="rId3">
            <a:alphaModFix/>
          </a:blip>
          <a:stretch>
            <a:fillRect/>
          </a:stretch>
        </p:blipFill>
        <p:spPr>
          <a:xfrm>
            <a:off x="4604771" y="1213675"/>
            <a:ext cx="4336076" cy="3023000"/>
          </a:xfrm>
          <a:prstGeom prst="rect">
            <a:avLst/>
          </a:prstGeom>
          <a:noFill/>
          <a:ln>
            <a:noFill/>
          </a:ln>
        </p:spPr>
      </p:pic>
      <p:sp>
        <p:nvSpPr>
          <p:cNvPr id="2184" name="Google Shape;2184;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Univariate</a:t>
            </a:r>
            <a:r>
              <a:rPr lang="en"/>
              <a:t> data refers to data with </a:t>
            </a:r>
            <a:r>
              <a:rPr b="1" lang="en"/>
              <a:t>one</a:t>
            </a:r>
            <a:r>
              <a:rPr lang="en"/>
              <a:t> </a:t>
            </a:r>
            <a:br>
              <a:rPr lang="en"/>
            </a:br>
            <a:r>
              <a:rPr lang="en"/>
              <a:t>variable, or one type of measurement.</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Examples:</a:t>
            </a:r>
            <a:endParaRPr/>
          </a:p>
          <a:p>
            <a:pPr indent="0" lvl="0" marL="0" rtl="0" algn="l">
              <a:spcBef>
                <a:spcPts val="0"/>
              </a:spcBef>
              <a:spcAft>
                <a:spcPts val="0"/>
              </a:spcAft>
              <a:buNone/>
            </a:pPr>
            <a:r>
              <a:t/>
            </a:r>
            <a:endParaRPr/>
          </a:p>
        </p:txBody>
      </p:sp>
      <p:sp>
        <p:nvSpPr>
          <p:cNvPr id="2185" name="Google Shape;2185;p148"/>
          <p:cNvSpPr/>
          <p:nvPr/>
        </p:nvSpPr>
        <p:spPr>
          <a:xfrm>
            <a:off x="982625" y="1943575"/>
            <a:ext cx="33555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Amount of rainfall in inches</a:t>
            </a:r>
            <a:endParaRPr sz="1600">
              <a:solidFill>
                <a:srgbClr val="043461"/>
              </a:solidFill>
              <a:latin typeface="Roboto"/>
              <a:ea typeface="Roboto"/>
              <a:cs typeface="Roboto"/>
              <a:sym typeface="Roboto"/>
            </a:endParaRPr>
          </a:p>
        </p:txBody>
      </p:sp>
      <p:sp>
        <p:nvSpPr>
          <p:cNvPr id="2186" name="Google Shape;2186;p148"/>
          <p:cNvSpPr/>
          <p:nvPr/>
        </p:nvSpPr>
        <p:spPr>
          <a:xfrm>
            <a:off x="445475" y="1986830"/>
            <a:ext cx="440707" cy="152885"/>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187" name="Google Shape;2187;p148"/>
          <p:cNvSpPr/>
          <p:nvPr/>
        </p:nvSpPr>
        <p:spPr>
          <a:xfrm flipH="1" rot="10800000">
            <a:off x="445475" y="2155589"/>
            <a:ext cx="440707" cy="152885"/>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188" name="Google Shape;2188;p148"/>
          <p:cNvSpPr/>
          <p:nvPr/>
        </p:nvSpPr>
        <p:spPr>
          <a:xfrm>
            <a:off x="982625" y="2477575"/>
            <a:ext cx="33555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Number of votes in a poll</a:t>
            </a:r>
            <a:endParaRPr sz="1600">
              <a:solidFill>
                <a:srgbClr val="043461"/>
              </a:solidFill>
              <a:latin typeface="Roboto"/>
              <a:ea typeface="Roboto"/>
              <a:cs typeface="Roboto"/>
              <a:sym typeface="Roboto"/>
            </a:endParaRPr>
          </a:p>
        </p:txBody>
      </p:sp>
      <p:sp>
        <p:nvSpPr>
          <p:cNvPr id="2189" name="Google Shape;2189;p148"/>
          <p:cNvSpPr/>
          <p:nvPr/>
        </p:nvSpPr>
        <p:spPr>
          <a:xfrm>
            <a:off x="445475" y="2520833"/>
            <a:ext cx="440707" cy="152885"/>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190" name="Google Shape;2190;p148"/>
          <p:cNvSpPr/>
          <p:nvPr/>
        </p:nvSpPr>
        <p:spPr>
          <a:xfrm flipH="1" rot="10800000">
            <a:off x="445475" y="2689593"/>
            <a:ext cx="440707" cy="152885"/>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191" name="Google Shape;2191;p148"/>
          <p:cNvSpPr/>
          <p:nvPr/>
        </p:nvSpPr>
        <p:spPr>
          <a:xfrm>
            <a:off x="982625" y="3011576"/>
            <a:ext cx="33555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Number of people per category</a:t>
            </a:r>
            <a:endParaRPr sz="1600">
              <a:solidFill>
                <a:srgbClr val="043461"/>
              </a:solidFill>
              <a:latin typeface="Roboto"/>
              <a:ea typeface="Roboto"/>
              <a:cs typeface="Roboto"/>
              <a:sym typeface="Roboto"/>
            </a:endParaRPr>
          </a:p>
        </p:txBody>
      </p:sp>
      <p:sp>
        <p:nvSpPr>
          <p:cNvPr id="2192" name="Google Shape;2192;p148"/>
          <p:cNvSpPr/>
          <p:nvPr/>
        </p:nvSpPr>
        <p:spPr>
          <a:xfrm>
            <a:off x="445475" y="3054837"/>
            <a:ext cx="440707" cy="152885"/>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193" name="Google Shape;2193;p148"/>
          <p:cNvSpPr/>
          <p:nvPr/>
        </p:nvSpPr>
        <p:spPr>
          <a:xfrm flipH="1" rot="10800000">
            <a:off x="445475" y="3223597"/>
            <a:ext cx="440707" cy="152885"/>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194" name="Google Shape;2194;p148"/>
          <p:cNvSpPr txBox="1"/>
          <p:nvPr>
            <p:ph idx="1" type="subTitle"/>
          </p:nvPr>
        </p:nvSpPr>
        <p:spPr>
          <a:xfrm>
            <a:off x="0" y="3714844"/>
            <a:ext cx="4462500" cy="908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Bar charts are particularly useful when a single variable is being counted multiple times.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pic>
        <p:nvPicPr>
          <p:cNvPr id="2199" name="Google Shape;2199;p149"/>
          <p:cNvPicPr preferRelativeResize="0"/>
          <p:nvPr/>
        </p:nvPicPr>
        <p:blipFill>
          <a:blip r:embed="rId3">
            <a:alphaModFix/>
          </a:blip>
          <a:stretch>
            <a:fillRect/>
          </a:stretch>
        </p:blipFill>
        <p:spPr>
          <a:xfrm>
            <a:off x="176" y="0"/>
            <a:ext cx="9144000" cy="5143497"/>
          </a:xfrm>
          <a:prstGeom prst="rect">
            <a:avLst/>
          </a:prstGeom>
          <a:noFill/>
          <a:ln>
            <a:noFill/>
          </a:ln>
        </p:spPr>
      </p:pic>
      <p:pic>
        <p:nvPicPr>
          <p:cNvPr id="2200" name="Google Shape;2200;p149"/>
          <p:cNvPicPr preferRelativeResize="0"/>
          <p:nvPr/>
        </p:nvPicPr>
        <p:blipFill>
          <a:blip r:embed="rId3">
            <a:alphaModFix/>
          </a:blip>
          <a:stretch>
            <a:fillRect/>
          </a:stretch>
        </p:blipFill>
        <p:spPr>
          <a:xfrm>
            <a:off x="12301" y="304800"/>
            <a:ext cx="9144000" cy="5143497"/>
          </a:xfrm>
          <a:prstGeom prst="rect">
            <a:avLst/>
          </a:prstGeom>
          <a:noFill/>
          <a:ln>
            <a:noFill/>
          </a:ln>
        </p:spPr>
      </p:pic>
      <p:sp>
        <p:nvSpPr>
          <p:cNvPr id="2201" name="Google Shape;2201;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Bar Charts</a:t>
            </a:r>
            <a:endParaRPr/>
          </a:p>
        </p:txBody>
      </p:sp>
      <p:sp>
        <p:nvSpPr>
          <p:cNvPr id="2202" name="Google Shape;2202;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Bar charts are NOT effective for visualizing bivariate data.</a:t>
            </a:r>
            <a:endParaRPr/>
          </a:p>
        </p:txBody>
      </p:sp>
      <p:sp>
        <p:nvSpPr>
          <p:cNvPr id="2203" name="Google Shape;2203;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2204" name="Google Shape;2204;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graphicFrame>
        <p:nvGraphicFramePr>
          <p:cNvPr id="2205" name="Google Shape;2205;p149"/>
          <p:cNvGraphicFramePr/>
          <p:nvPr/>
        </p:nvGraphicFramePr>
        <p:xfrm>
          <a:off x="613350" y="3140750"/>
          <a:ext cx="3000000" cy="3000000"/>
        </p:xfrm>
        <a:graphic>
          <a:graphicData uri="http://schemas.openxmlformats.org/drawingml/2006/table">
            <a:tbl>
              <a:tblPr>
                <a:noFill/>
                <a:tableStyleId>{2C65E6CC-4BF2-473E-9D77-7BEC327ACF07}</a:tableStyleId>
              </a:tblPr>
              <a:tblGrid>
                <a:gridCol w="3568750"/>
                <a:gridCol w="3568750"/>
              </a:tblGrid>
              <a:tr h="775425">
                <a:tc>
                  <a:txBody>
                    <a:bodyPr/>
                    <a:lstStyle/>
                    <a:p>
                      <a:pPr indent="0" lvl="0" marL="0" rtl="0" algn="r">
                        <a:lnSpc>
                          <a:spcPct val="100000"/>
                        </a:lnSpc>
                        <a:spcBef>
                          <a:spcPts val="0"/>
                        </a:spcBef>
                        <a:spcAft>
                          <a:spcPts val="0"/>
                        </a:spcAft>
                        <a:buNone/>
                      </a:pPr>
                      <a:r>
                        <a:rPr b="1" lang="en">
                          <a:solidFill>
                            <a:srgbClr val="043461"/>
                          </a:solidFill>
                          <a:latin typeface="Roboto"/>
                          <a:ea typeface="Roboto"/>
                          <a:cs typeface="Roboto"/>
                          <a:sym typeface="Roboto"/>
                        </a:rPr>
                        <a:t>Bivariate data refers to data with two variables. Anything you can plot as a line or scatter plot is bivariate data.</a:t>
                      </a:r>
                      <a:endParaRPr b="1">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ECF48"/>
                    </a:solidFill>
                  </a:tcPr>
                </a:tc>
                <a:tc>
                  <a:txBody>
                    <a:bodyPr/>
                    <a:lstStyle/>
                    <a:p>
                      <a:pPr indent="0" lvl="0" marL="0" rtl="0" algn="l">
                        <a:lnSpc>
                          <a:spcPct val="100000"/>
                        </a:lnSpc>
                        <a:spcBef>
                          <a:spcPts val="0"/>
                        </a:spcBef>
                        <a:spcAft>
                          <a:spcPts val="800"/>
                        </a:spcAft>
                        <a:buNone/>
                      </a:pPr>
                      <a:r>
                        <a:rPr b="1" lang="en">
                          <a:solidFill>
                            <a:srgbClr val="043461"/>
                          </a:solidFill>
                          <a:latin typeface="Roboto"/>
                          <a:ea typeface="Roboto"/>
                          <a:cs typeface="Roboto"/>
                          <a:sym typeface="Roboto"/>
                        </a:rPr>
                        <a:t>Example:</a:t>
                      </a:r>
                      <a:r>
                        <a:rPr lang="en">
                          <a:solidFill>
                            <a:srgbClr val="043461"/>
                          </a:solidFill>
                          <a:latin typeface="Roboto"/>
                          <a:ea typeface="Roboto"/>
                          <a:cs typeface="Roboto"/>
                          <a:sym typeface="Roboto"/>
                        </a:rPr>
                        <a:t> A dataset comparing the number of ice cream bars sold with the daily temperature.</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150"/>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Think of other examples where </a:t>
            </a:r>
            <a:endParaRPr/>
          </a:p>
          <a:p>
            <a:pPr indent="0" lvl="0" marL="0" rtl="0" algn="l">
              <a:spcBef>
                <a:spcPts val="0"/>
              </a:spcBef>
              <a:spcAft>
                <a:spcPts val="0"/>
              </a:spcAft>
              <a:buNone/>
            </a:pPr>
            <a:r>
              <a:rPr lang="en"/>
              <a:t>a bar chart would be effective.</a:t>
            </a:r>
            <a:endParaRPr/>
          </a:p>
        </p:txBody>
      </p:sp>
      <p:sp>
        <p:nvSpPr>
          <p:cNvPr id="2211" name="Google Shape;2211;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2" name="Google Shape;2222;p152"/>
          <p:cNvSpPr txBox="1"/>
          <p:nvPr>
            <p:ph type="title"/>
          </p:nvPr>
        </p:nvSpPr>
        <p:spPr>
          <a:xfrm>
            <a:off x="1400" y="274875"/>
            <a:ext cx="8252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C</a:t>
            </a:r>
            <a:r>
              <a:rPr lang="en" sz="3600"/>
              <a:t>ars Bar Chart</a:t>
            </a:r>
            <a:endParaRPr sz="3600"/>
          </a:p>
          <a:p>
            <a:pPr indent="0" lvl="0" marL="0" rtl="0" algn="l">
              <a:spcBef>
                <a:spcPts val="800"/>
              </a:spcBef>
              <a:spcAft>
                <a:spcPts val="0"/>
              </a:spcAft>
              <a:buNone/>
            </a:pPr>
            <a:r>
              <a:rPr lang="en" sz="1800">
                <a:latin typeface="Roboto"/>
                <a:ea typeface="Roboto"/>
                <a:cs typeface="Roboto"/>
                <a:sym typeface="Roboto"/>
              </a:rPr>
              <a:t>In this activity, you will create a bar chart that visualizes the density of commuting cars per 1,000 population aged 16 and over within major U.S. cities.</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2223" name="Google Shape;2223;p152"/>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860" name="Google Shape;1860;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today’s lesson, you will be able to:</a:t>
            </a:r>
            <a:endParaRPr>
              <a:solidFill>
                <a:schemeClr val="dk1"/>
              </a:solidFill>
            </a:endParaRPr>
          </a:p>
          <a:p>
            <a:pPr indent="0" lvl="0" marL="0" rtl="0" algn="l">
              <a:spcBef>
                <a:spcPts val="0"/>
              </a:spcBef>
              <a:spcAft>
                <a:spcPts val="0"/>
              </a:spcAft>
              <a:buNone/>
            </a:pPr>
            <a:r>
              <a:t/>
            </a:r>
            <a:endParaRPr/>
          </a:p>
        </p:txBody>
      </p:sp>
      <p:sp>
        <p:nvSpPr>
          <p:cNvPr id="1861" name="Google Shape;1861;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62" name="Google Shape;1862;p117"/>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Use Matplotlib’s PyPlot interface. </a:t>
            </a:r>
            <a:endParaRPr sz="1600">
              <a:solidFill>
                <a:srgbClr val="043461"/>
              </a:solidFill>
              <a:latin typeface="Roboto"/>
              <a:ea typeface="Roboto"/>
              <a:cs typeface="Roboto"/>
              <a:sym typeface="Roboto"/>
            </a:endParaRPr>
          </a:p>
        </p:txBody>
      </p:sp>
      <p:grpSp>
        <p:nvGrpSpPr>
          <p:cNvPr id="1863" name="Google Shape;1863;p117"/>
          <p:cNvGrpSpPr/>
          <p:nvPr/>
        </p:nvGrpSpPr>
        <p:grpSpPr>
          <a:xfrm>
            <a:off x="457200" y="1378813"/>
            <a:ext cx="776889" cy="621300"/>
            <a:chOff x="457200" y="1378813"/>
            <a:chExt cx="776889" cy="621300"/>
          </a:xfrm>
        </p:grpSpPr>
        <p:sp>
          <p:nvSpPr>
            <p:cNvPr id="1864" name="Google Shape;1864;p11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65" name="Google Shape;1865;p11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866" name="Google Shape;1866;p117"/>
          <p:cNvGrpSpPr/>
          <p:nvPr/>
        </p:nvGrpSpPr>
        <p:grpSpPr>
          <a:xfrm>
            <a:off x="457200" y="2228725"/>
            <a:ext cx="776889" cy="621300"/>
            <a:chOff x="457200" y="1378813"/>
            <a:chExt cx="776889" cy="621300"/>
          </a:xfrm>
        </p:grpSpPr>
        <p:sp>
          <p:nvSpPr>
            <p:cNvPr id="1867" name="Google Shape;1867;p11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68" name="Google Shape;1868;p11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869" name="Google Shape;1869;p117"/>
          <p:cNvGrpSpPr/>
          <p:nvPr/>
        </p:nvGrpSpPr>
        <p:grpSpPr>
          <a:xfrm>
            <a:off x="457200" y="3073850"/>
            <a:ext cx="776889" cy="621300"/>
            <a:chOff x="457200" y="1378813"/>
            <a:chExt cx="776889" cy="621300"/>
          </a:xfrm>
        </p:grpSpPr>
        <p:sp>
          <p:nvSpPr>
            <p:cNvPr id="1870" name="Google Shape;1870;p11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71" name="Google Shape;1871;p11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872" name="Google Shape;1872;p117"/>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Create line, bar, and pie charts and scatter plots, and change their appearance. </a:t>
            </a:r>
            <a:endParaRPr sz="1600">
              <a:solidFill>
                <a:srgbClr val="043461"/>
              </a:solidFill>
              <a:latin typeface="Roboto"/>
              <a:ea typeface="Roboto"/>
              <a:cs typeface="Roboto"/>
              <a:sym typeface="Roboto"/>
            </a:endParaRPr>
          </a:p>
        </p:txBody>
      </p:sp>
      <p:sp>
        <p:nvSpPr>
          <p:cNvPr id="1873" name="Google Shape;1873;p117"/>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Identify basic plot configuration options, such as </a:t>
            </a:r>
            <a:r>
              <a:rPr lang="en" sz="1600">
                <a:solidFill>
                  <a:srgbClr val="FFFFFF"/>
                </a:solidFill>
                <a:highlight>
                  <a:srgbClr val="043461"/>
                </a:highlight>
                <a:latin typeface="Inconsolata Medium"/>
                <a:ea typeface="Inconsolata Medium"/>
                <a:cs typeface="Inconsolata Medium"/>
                <a:sym typeface="Inconsolata Medium"/>
              </a:rPr>
              <a:t>xlim</a:t>
            </a:r>
            <a:r>
              <a:rPr lang="en" sz="1600">
                <a:solidFill>
                  <a:srgbClr val="043461"/>
                </a:solidFill>
                <a:latin typeface="Roboto"/>
                <a:ea typeface="Roboto"/>
                <a:cs typeface="Roboto"/>
                <a:sym typeface="Roboto"/>
              </a:rPr>
              <a:t> and </a:t>
            </a:r>
            <a:r>
              <a:rPr lang="en" sz="1600">
                <a:solidFill>
                  <a:srgbClr val="FFFFFF"/>
                </a:solidFill>
                <a:highlight>
                  <a:srgbClr val="043461"/>
                </a:highlight>
                <a:latin typeface="Inconsolata Medium"/>
                <a:ea typeface="Inconsolata Medium"/>
                <a:cs typeface="Inconsolata Medium"/>
                <a:sym typeface="Inconsolata Medium"/>
              </a:rPr>
              <a:t>ylim</a:t>
            </a:r>
            <a:r>
              <a:rPr lang="en" sz="1600">
                <a:solidFill>
                  <a:srgbClr val="043461"/>
                </a:solidFill>
                <a:latin typeface="Roboto"/>
                <a:ea typeface="Roboto"/>
                <a:cs typeface="Roboto"/>
                <a:sym typeface="Roboto"/>
              </a:rPr>
              <a:t>.</a:t>
            </a:r>
            <a:endParaRPr sz="1600">
              <a:solidFill>
                <a:srgbClr val="04346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Cars Bar Chart</a:t>
            </a:r>
            <a:endParaRPr/>
          </a:p>
        </p:txBody>
      </p:sp>
      <p:sp>
        <p:nvSpPr>
          <p:cNvPr id="2229" name="Google Shape;2229;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30" name="Google Shape;2230;p153"/>
          <p:cNvPicPr preferRelativeResize="0"/>
          <p:nvPr/>
        </p:nvPicPr>
        <p:blipFill rotWithShape="1">
          <a:blip r:embed="rId3">
            <a:alphaModFix/>
          </a:blip>
          <a:srcRect b="0" l="0" r="0" t="0"/>
          <a:stretch/>
        </p:blipFill>
        <p:spPr>
          <a:xfrm>
            <a:off x="3672008" y="907550"/>
            <a:ext cx="5289467" cy="3967100"/>
          </a:xfrm>
          <a:prstGeom prst="rect">
            <a:avLst/>
          </a:prstGeom>
          <a:noFill/>
          <a:ln>
            <a:noFill/>
          </a:ln>
        </p:spPr>
      </p:pic>
      <p:sp>
        <p:nvSpPr>
          <p:cNvPr id="2231" name="Google Shape;2231;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Using the provided starter code in your folders, recreate the figure as shown.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File: </a:t>
            </a:r>
            <a:r>
              <a:rPr lang="en">
                <a:solidFill>
                  <a:srgbClr val="FFFFFF"/>
                </a:solidFill>
                <a:highlight>
                  <a:srgbClr val="000000"/>
                </a:highlight>
                <a:latin typeface="Inconsolata Medium"/>
                <a:ea typeface="Inconsolata Medium"/>
                <a:cs typeface="Inconsolata Medium"/>
                <a:sym typeface="Inconsolata Medium"/>
              </a:rPr>
              <a:t>Unsolved/py_bars.ipynb</a:t>
            </a:r>
            <a:endParaRPr>
              <a:solidFill>
                <a:srgbClr val="FFFFFF"/>
              </a:solidFill>
              <a:highlight>
                <a:srgbClr val="000000"/>
              </a:highlight>
              <a:latin typeface="Inconsolata Medium"/>
              <a:ea typeface="Inconsolata Medium"/>
              <a:cs typeface="Inconsolata Medium"/>
              <a:sym typeface="Inconsolata Medium"/>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1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5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Pie Charts</a:t>
            </a:r>
            <a:endParaRPr/>
          </a:p>
        </p:txBody>
      </p:sp>
      <p:sp>
        <p:nvSpPr>
          <p:cNvPr id="2242" name="Google Shape;2242;p1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Pie Charts Help Visualize Simple Categorical Data</a:t>
            </a:r>
            <a:endParaRPr/>
          </a:p>
        </p:txBody>
      </p:sp>
      <p:sp>
        <p:nvSpPr>
          <p:cNvPr id="2248" name="Google Shape;2248;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9" name="Google Shape;2249;p1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Pie charts are great for visualizing data that is percentages, or proportions.</a:t>
            </a:r>
            <a:endParaRPr/>
          </a:p>
          <a:p>
            <a:pPr indent="0" lvl="0" marL="0" rtl="0" algn="l">
              <a:spcBef>
                <a:spcPts val="0"/>
              </a:spcBef>
              <a:spcAft>
                <a:spcPts val="0"/>
              </a:spcAft>
              <a:buNone/>
            </a:pPr>
            <a:r>
              <a:rPr lang="en"/>
              <a:t> </a:t>
            </a:r>
            <a:br>
              <a:rPr lang="en"/>
            </a:br>
            <a:r>
              <a:rPr lang="en"/>
              <a:t>For example:</a:t>
            </a:r>
            <a:endParaRPr/>
          </a:p>
        </p:txBody>
      </p:sp>
      <p:sp>
        <p:nvSpPr>
          <p:cNvPr id="2250" name="Google Shape;2250;p156"/>
          <p:cNvSpPr/>
          <p:nvPr/>
        </p:nvSpPr>
        <p:spPr>
          <a:xfrm>
            <a:off x="982625" y="1638775"/>
            <a:ext cx="48786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000">
                <a:solidFill>
                  <a:srgbClr val="043461"/>
                </a:solidFill>
                <a:latin typeface="Roboto Medium"/>
                <a:ea typeface="Roboto Medium"/>
                <a:cs typeface="Roboto Medium"/>
                <a:sym typeface="Roboto Medium"/>
              </a:rPr>
              <a:t>Proportion of Democrat versus Republican versus independent voters</a:t>
            </a:r>
            <a:endParaRPr sz="1000">
              <a:solidFill>
                <a:srgbClr val="043461"/>
              </a:solidFill>
              <a:latin typeface="Roboto Medium"/>
              <a:ea typeface="Roboto Medium"/>
              <a:cs typeface="Roboto Medium"/>
              <a:sym typeface="Roboto Medium"/>
            </a:endParaRPr>
          </a:p>
        </p:txBody>
      </p:sp>
      <p:sp>
        <p:nvSpPr>
          <p:cNvPr id="2251" name="Google Shape;2251;p156"/>
          <p:cNvSpPr/>
          <p:nvPr/>
        </p:nvSpPr>
        <p:spPr>
          <a:xfrm>
            <a:off x="445475" y="1682030"/>
            <a:ext cx="440707" cy="152885"/>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252" name="Google Shape;2252;p156"/>
          <p:cNvSpPr/>
          <p:nvPr/>
        </p:nvSpPr>
        <p:spPr>
          <a:xfrm flipH="1" rot="10800000">
            <a:off x="445475" y="1850789"/>
            <a:ext cx="440707" cy="152885"/>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253" name="Google Shape;2253;p156"/>
          <p:cNvSpPr/>
          <p:nvPr/>
        </p:nvSpPr>
        <p:spPr>
          <a:xfrm>
            <a:off x="982625" y="2172775"/>
            <a:ext cx="48786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000">
                <a:solidFill>
                  <a:srgbClr val="043461"/>
                </a:solidFill>
                <a:latin typeface="Roboto Medium"/>
                <a:ea typeface="Roboto Medium"/>
                <a:cs typeface="Roboto Medium"/>
                <a:sym typeface="Roboto Medium"/>
              </a:rPr>
              <a:t>Percentages for children’s favorite story characters</a:t>
            </a:r>
            <a:endParaRPr sz="1000">
              <a:solidFill>
                <a:srgbClr val="043461"/>
              </a:solidFill>
              <a:latin typeface="Roboto Medium"/>
              <a:ea typeface="Roboto Medium"/>
              <a:cs typeface="Roboto Medium"/>
              <a:sym typeface="Roboto Medium"/>
            </a:endParaRPr>
          </a:p>
        </p:txBody>
      </p:sp>
      <p:sp>
        <p:nvSpPr>
          <p:cNvPr id="2254" name="Google Shape;2254;p156"/>
          <p:cNvSpPr/>
          <p:nvPr/>
        </p:nvSpPr>
        <p:spPr>
          <a:xfrm>
            <a:off x="445475" y="2216033"/>
            <a:ext cx="440707" cy="152885"/>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255" name="Google Shape;2255;p156"/>
          <p:cNvSpPr/>
          <p:nvPr/>
        </p:nvSpPr>
        <p:spPr>
          <a:xfrm flipH="1" rot="10800000">
            <a:off x="445475" y="2384793"/>
            <a:ext cx="440707" cy="152885"/>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256" name="Google Shape;2256;p156"/>
          <p:cNvSpPr/>
          <p:nvPr/>
        </p:nvSpPr>
        <p:spPr>
          <a:xfrm>
            <a:off x="982625" y="2706775"/>
            <a:ext cx="48786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000">
                <a:solidFill>
                  <a:srgbClr val="043461"/>
                </a:solidFill>
                <a:latin typeface="Roboto Medium"/>
                <a:ea typeface="Roboto Medium"/>
                <a:cs typeface="Roboto Medium"/>
                <a:sym typeface="Roboto Medium"/>
              </a:rPr>
              <a:t>Distribution of left-handed versus right-handed pitchers in baseball</a:t>
            </a:r>
            <a:endParaRPr sz="1000">
              <a:solidFill>
                <a:srgbClr val="043461"/>
              </a:solidFill>
              <a:latin typeface="Roboto Medium"/>
              <a:ea typeface="Roboto Medium"/>
              <a:cs typeface="Roboto Medium"/>
              <a:sym typeface="Roboto Medium"/>
            </a:endParaRPr>
          </a:p>
        </p:txBody>
      </p:sp>
      <p:sp>
        <p:nvSpPr>
          <p:cNvPr id="2257" name="Google Shape;2257;p156"/>
          <p:cNvSpPr/>
          <p:nvPr/>
        </p:nvSpPr>
        <p:spPr>
          <a:xfrm>
            <a:off x="445475" y="2750037"/>
            <a:ext cx="440707" cy="152885"/>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258" name="Google Shape;2258;p156"/>
          <p:cNvSpPr/>
          <p:nvPr/>
        </p:nvSpPr>
        <p:spPr>
          <a:xfrm flipH="1" rot="10800000">
            <a:off x="445475" y="2918797"/>
            <a:ext cx="440707" cy="152885"/>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nvGrpSpPr>
          <p:cNvPr id="2259" name="Google Shape;2259;p156"/>
          <p:cNvGrpSpPr/>
          <p:nvPr/>
        </p:nvGrpSpPr>
        <p:grpSpPr>
          <a:xfrm>
            <a:off x="4969779" y="1102619"/>
            <a:ext cx="4064034" cy="3785243"/>
            <a:chOff x="4610375" y="860400"/>
            <a:chExt cx="4236900" cy="3946250"/>
          </a:xfrm>
        </p:grpSpPr>
        <p:pic>
          <p:nvPicPr>
            <p:cNvPr id="2260" name="Google Shape;2260;p156"/>
            <p:cNvPicPr preferRelativeResize="0"/>
            <p:nvPr/>
          </p:nvPicPr>
          <p:blipFill>
            <a:blip r:embed="rId3">
              <a:alphaModFix/>
            </a:blip>
            <a:stretch>
              <a:fillRect/>
            </a:stretch>
          </p:blipFill>
          <p:spPr>
            <a:xfrm>
              <a:off x="4844201" y="860400"/>
              <a:ext cx="3452949" cy="3946250"/>
            </a:xfrm>
            <a:prstGeom prst="rect">
              <a:avLst/>
            </a:prstGeom>
            <a:noFill/>
            <a:ln>
              <a:noFill/>
            </a:ln>
          </p:spPr>
        </p:pic>
        <p:sp>
          <p:nvSpPr>
            <p:cNvPr id="2261" name="Google Shape;2261;p156"/>
            <p:cNvSpPr txBox="1"/>
            <p:nvPr/>
          </p:nvSpPr>
          <p:spPr>
            <a:xfrm>
              <a:off x="5722225" y="1731400"/>
              <a:ext cx="6852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20.2%</a:t>
              </a:r>
              <a:endParaRPr sz="1200">
                <a:latin typeface="Roboto"/>
                <a:ea typeface="Roboto"/>
                <a:cs typeface="Roboto"/>
                <a:sym typeface="Roboto"/>
              </a:endParaRPr>
            </a:p>
          </p:txBody>
        </p:sp>
        <p:sp>
          <p:nvSpPr>
            <p:cNvPr id="2262" name="Google Shape;2262;p156"/>
            <p:cNvSpPr txBox="1"/>
            <p:nvPr/>
          </p:nvSpPr>
          <p:spPr>
            <a:xfrm>
              <a:off x="6830500" y="1731400"/>
              <a:ext cx="6852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16.2%</a:t>
              </a:r>
              <a:endParaRPr sz="1200">
                <a:solidFill>
                  <a:srgbClr val="FFFFFF"/>
                </a:solidFill>
                <a:latin typeface="Roboto"/>
                <a:ea typeface="Roboto"/>
                <a:cs typeface="Roboto"/>
                <a:sym typeface="Roboto"/>
              </a:endParaRPr>
            </a:p>
          </p:txBody>
        </p:sp>
        <p:sp>
          <p:nvSpPr>
            <p:cNvPr id="2263" name="Google Shape;2263;p156"/>
            <p:cNvSpPr txBox="1"/>
            <p:nvPr/>
          </p:nvSpPr>
          <p:spPr>
            <a:xfrm>
              <a:off x="7201200" y="2695375"/>
              <a:ext cx="6852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19.2%</a:t>
              </a:r>
              <a:endParaRPr sz="1200">
                <a:latin typeface="Roboto"/>
                <a:ea typeface="Roboto"/>
                <a:cs typeface="Roboto"/>
                <a:sym typeface="Roboto"/>
              </a:endParaRPr>
            </a:p>
          </p:txBody>
        </p:sp>
        <p:sp>
          <p:nvSpPr>
            <p:cNvPr id="2264" name="Google Shape;2264;p156"/>
            <p:cNvSpPr txBox="1"/>
            <p:nvPr/>
          </p:nvSpPr>
          <p:spPr>
            <a:xfrm>
              <a:off x="5856650" y="3324025"/>
              <a:ext cx="6852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44.4%</a:t>
              </a:r>
              <a:endParaRPr sz="1200">
                <a:latin typeface="Roboto"/>
                <a:ea typeface="Roboto"/>
                <a:cs typeface="Roboto"/>
                <a:sym typeface="Roboto"/>
              </a:endParaRPr>
            </a:p>
          </p:txBody>
        </p:sp>
        <p:sp>
          <p:nvSpPr>
            <p:cNvPr id="2265" name="Google Shape;2265;p156"/>
            <p:cNvSpPr txBox="1"/>
            <p:nvPr/>
          </p:nvSpPr>
          <p:spPr>
            <a:xfrm>
              <a:off x="4610375" y="4026500"/>
              <a:ext cx="11832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Humans</a:t>
              </a:r>
              <a:endParaRPr sz="1200">
                <a:latin typeface="Roboto"/>
                <a:ea typeface="Roboto"/>
                <a:cs typeface="Roboto"/>
                <a:sym typeface="Roboto"/>
              </a:endParaRPr>
            </a:p>
          </p:txBody>
        </p:sp>
        <p:sp>
          <p:nvSpPr>
            <p:cNvPr id="2266" name="Google Shape;2266;p156"/>
            <p:cNvSpPr txBox="1"/>
            <p:nvPr/>
          </p:nvSpPr>
          <p:spPr>
            <a:xfrm>
              <a:off x="8042075" y="2954425"/>
              <a:ext cx="8052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Smurfs</a:t>
              </a:r>
              <a:endParaRPr sz="1200">
                <a:latin typeface="Roboto"/>
                <a:ea typeface="Roboto"/>
                <a:cs typeface="Roboto"/>
                <a:sym typeface="Roboto"/>
              </a:endParaRPr>
            </a:p>
          </p:txBody>
        </p:sp>
        <p:sp>
          <p:nvSpPr>
            <p:cNvPr id="2267" name="Google Shape;2267;p156"/>
            <p:cNvSpPr txBox="1"/>
            <p:nvPr/>
          </p:nvSpPr>
          <p:spPr>
            <a:xfrm>
              <a:off x="7374750" y="1226175"/>
              <a:ext cx="10989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Hobbits</a:t>
              </a:r>
              <a:endParaRPr sz="1200">
                <a:latin typeface="Roboto"/>
                <a:ea typeface="Roboto"/>
                <a:cs typeface="Roboto"/>
                <a:sym typeface="Roboto"/>
              </a:endParaRPr>
            </a:p>
          </p:txBody>
        </p:sp>
        <p:sp>
          <p:nvSpPr>
            <p:cNvPr id="2268" name="Google Shape;2268;p156"/>
            <p:cNvSpPr txBox="1"/>
            <p:nvPr/>
          </p:nvSpPr>
          <p:spPr>
            <a:xfrm>
              <a:off x="5221375" y="986750"/>
              <a:ext cx="10989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Ninjas</a:t>
              </a:r>
              <a:endParaRPr sz="1200">
                <a:latin typeface="Roboto"/>
                <a:ea typeface="Roboto"/>
                <a:cs typeface="Roboto"/>
                <a:sym typeface="Roboto"/>
              </a:endParaRPr>
            </a:p>
          </p:txBody>
        </p:sp>
      </p:grpSp>
      <p:sp>
        <p:nvSpPr>
          <p:cNvPr id="2269" name="Google Shape;2269;p156"/>
          <p:cNvSpPr txBox="1"/>
          <p:nvPr>
            <p:ph idx="1" type="subTitle"/>
          </p:nvPr>
        </p:nvSpPr>
        <p:spPr>
          <a:xfrm>
            <a:off x="0" y="3328452"/>
            <a:ext cx="5126400" cy="797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Fewer categories increase the effectiveness of a pie chart.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Pie charts</a:t>
            </a:r>
            <a:endParaRPr/>
          </a:p>
        </p:txBody>
      </p:sp>
      <p:sp>
        <p:nvSpPr>
          <p:cNvPr id="2275" name="Google Shape;2275;p1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Pie charts are NOT effective for large or multivariate datasets.</a:t>
            </a:r>
            <a:endParaRPr/>
          </a:p>
        </p:txBody>
      </p:sp>
      <p:sp>
        <p:nvSpPr>
          <p:cNvPr id="2276" name="Google Shape;2276;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7" name="Google Shape;2277;p157"/>
          <p:cNvSpPr/>
          <p:nvPr/>
        </p:nvSpPr>
        <p:spPr>
          <a:xfrm flipH="1">
            <a:off x="724275" y="18615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43461"/>
                </a:solidFill>
                <a:latin typeface="Roboto"/>
                <a:ea typeface="Roboto"/>
                <a:cs typeface="Roboto"/>
                <a:sym typeface="Roboto"/>
              </a:rPr>
              <a:t>With more than ~10 categories, pie charts become too crowded and lose effectiveness.</a:t>
            </a:r>
            <a:endParaRPr sz="1500">
              <a:solidFill>
                <a:srgbClr val="043461"/>
              </a:solidFill>
              <a:latin typeface="Roboto"/>
              <a:ea typeface="Roboto"/>
              <a:cs typeface="Roboto"/>
              <a:sym typeface="Roboto"/>
            </a:endParaRPr>
          </a:p>
        </p:txBody>
      </p:sp>
      <p:grpSp>
        <p:nvGrpSpPr>
          <p:cNvPr id="2278" name="Google Shape;2278;p157"/>
          <p:cNvGrpSpPr/>
          <p:nvPr/>
        </p:nvGrpSpPr>
        <p:grpSpPr>
          <a:xfrm>
            <a:off x="457181" y="1268903"/>
            <a:ext cx="533372" cy="533480"/>
            <a:chOff x="457200" y="1378813"/>
            <a:chExt cx="695400" cy="695450"/>
          </a:xfrm>
        </p:grpSpPr>
        <p:sp>
          <p:nvSpPr>
            <p:cNvPr id="2279" name="Google Shape;2279;p15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280" name="Google Shape;2280;p157"/>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157"/>
          <p:cNvGrpSpPr/>
          <p:nvPr/>
        </p:nvGrpSpPr>
        <p:grpSpPr>
          <a:xfrm>
            <a:off x="3228956" y="1268903"/>
            <a:ext cx="533372" cy="533480"/>
            <a:chOff x="457200" y="1378813"/>
            <a:chExt cx="695400" cy="695450"/>
          </a:xfrm>
        </p:grpSpPr>
        <p:sp>
          <p:nvSpPr>
            <p:cNvPr id="2282" name="Google Shape;2282;p15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83" name="Google Shape;2283;p157"/>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84" name="Google Shape;2284;p157"/>
          <p:cNvSpPr/>
          <p:nvPr/>
        </p:nvSpPr>
        <p:spPr>
          <a:xfrm flipH="1">
            <a:off x="3496050" y="18615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43461"/>
                </a:solidFill>
                <a:latin typeface="Roboto"/>
                <a:ea typeface="Roboto"/>
                <a:cs typeface="Roboto"/>
                <a:sym typeface="Roboto"/>
              </a:rPr>
              <a:t>Like bar charts, pie charts are only effective for visualizing univariate data.</a:t>
            </a:r>
            <a:endParaRPr sz="1500">
              <a:solidFill>
                <a:srgbClr val="043461"/>
              </a:solidFill>
              <a:latin typeface="Roboto"/>
              <a:ea typeface="Roboto"/>
              <a:cs typeface="Roboto"/>
              <a:sym typeface="Roboto"/>
            </a:endParaRPr>
          </a:p>
        </p:txBody>
      </p:sp>
      <p:grpSp>
        <p:nvGrpSpPr>
          <p:cNvPr id="2285" name="Google Shape;2285;p157"/>
          <p:cNvGrpSpPr/>
          <p:nvPr/>
        </p:nvGrpSpPr>
        <p:grpSpPr>
          <a:xfrm>
            <a:off x="6134081" y="1269653"/>
            <a:ext cx="533372" cy="533480"/>
            <a:chOff x="457200" y="1378813"/>
            <a:chExt cx="695400" cy="695450"/>
          </a:xfrm>
        </p:grpSpPr>
        <p:sp>
          <p:nvSpPr>
            <p:cNvPr id="2286" name="Google Shape;2286;p157"/>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287" name="Google Shape;2287;p157"/>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88" name="Google Shape;2288;p157"/>
          <p:cNvSpPr/>
          <p:nvPr/>
        </p:nvSpPr>
        <p:spPr>
          <a:xfrm flipH="1">
            <a:off x="6401175" y="186232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43461"/>
                </a:solidFill>
                <a:latin typeface="Roboto"/>
                <a:ea typeface="Roboto"/>
                <a:cs typeface="Roboto"/>
                <a:sym typeface="Roboto"/>
              </a:rPr>
              <a:t>When in doubt, just </a:t>
            </a:r>
            <a:br>
              <a:rPr lang="en" sz="1500">
                <a:solidFill>
                  <a:srgbClr val="043461"/>
                </a:solidFill>
                <a:latin typeface="Roboto"/>
                <a:ea typeface="Roboto"/>
                <a:cs typeface="Roboto"/>
                <a:sym typeface="Roboto"/>
              </a:rPr>
            </a:br>
            <a:r>
              <a:rPr lang="en" sz="1500">
                <a:solidFill>
                  <a:srgbClr val="043461"/>
                </a:solidFill>
                <a:latin typeface="Roboto"/>
                <a:ea typeface="Roboto"/>
                <a:cs typeface="Roboto"/>
                <a:sym typeface="Roboto"/>
              </a:rPr>
              <a:t>use a bar chart. </a:t>
            </a:r>
            <a:endParaRPr sz="1500">
              <a:solidFill>
                <a:srgbClr val="04346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158"/>
          <p:cNvSpPr txBox="1"/>
          <p:nvPr>
            <p:ph type="title"/>
          </p:nvPr>
        </p:nvSpPr>
        <p:spPr>
          <a:xfrm>
            <a:off x="25" y="274800"/>
            <a:ext cx="7788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Think of other examples where a pie chart would be effective. </a:t>
            </a:r>
            <a:endParaRPr/>
          </a:p>
        </p:txBody>
      </p:sp>
      <p:sp>
        <p:nvSpPr>
          <p:cNvPr id="2294" name="Google Shape;2294;p1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1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1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5" name="Google Shape;2305;p160"/>
          <p:cNvSpPr txBox="1"/>
          <p:nvPr>
            <p:ph type="title"/>
          </p:nvPr>
        </p:nvSpPr>
        <p:spPr>
          <a:xfrm>
            <a:off x="1400" y="274875"/>
            <a:ext cx="8252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Pies Pie Chart</a:t>
            </a:r>
            <a:endParaRPr sz="3600"/>
          </a:p>
          <a:p>
            <a:pPr indent="0" lvl="0" marL="0" rtl="0" algn="l">
              <a:spcBef>
                <a:spcPts val="800"/>
              </a:spcBef>
              <a:spcAft>
                <a:spcPts val="0"/>
              </a:spcAft>
              <a:buNone/>
            </a:pPr>
            <a:r>
              <a:rPr lang="en" sz="1800">
                <a:latin typeface="Roboto"/>
                <a:ea typeface="Roboto"/>
                <a:cs typeface="Roboto"/>
                <a:sym typeface="Roboto"/>
              </a:rPr>
              <a:t>In this activity, you will create a pie chart that visualizes pie flavor preferences in the United States.</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2306" name="Google Shape;2306;p16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Pies Pie</a:t>
            </a:r>
            <a:r>
              <a:rPr lang="en"/>
              <a:t> Chart Instructions</a:t>
            </a:r>
            <a:endParaRPr/>
          </a:p>
        </p:txBody>
      </p:sp>
      <p:pic>
        <p:nvPicPr>
          <p:cNvPr id="2312" name="Google Shape;2312;p161"/>
          <p:cNvPicPr preferRelativeResize="0"/>
          <p:nvPr/>
        </p:nvPicPr>
        <p:blipFill>
          <a:blip r:embed="rId3">
            <a:alphaModFix/>
          </a:blip>
          <a:stretch>
            <a:fillRect/>
          </a:stretch>
        </p:blipFill>
        <p:spPr>
          <a:xfrm>
            <a:off x="2913850" y="479400"/>
            <a:ext cx="5693933" cy="4270450"/>
          </a:xfrm>
          <a:prstGeom prst="rect">
            <a:avLst/>
          </a:prstGeom>
          <a:noFill/>
          <a:ln>
            <a:noFill/>
          </a:ln>
        </p:spPr>
      </p:pic>
      <p:sp>
        <p:nvSpPr>
          <p:cNvPr id="2313" name="Google Shape;2313;p1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Using the provided starter code</a:t>
            </a:r>
            <a:endParaRPr/>
          </a:p>
          <a:p>
            <a:pPr indent="0" lvl="0" marL="0" rtl="0" algn="l">
              <a:spcBef>
                <a:spcPts val="0"/>
              </a:spcBef>
              <a:spcAft>
                <a:spcPts val="0"/>
              </a:spcAft>
              <a:buClr>
                <a:schemeClr val="dk1"/>
              </a:buClr>
              <a:buSzPts val="1100"/>
              <a:buFont typeface="Arial"/>
              <a:buNone/>
            </a:pPr>
            <a:r>
              <a:rPr lang="en"/>
              <a:t>in your folders, recreate the </a:t>
            </a:r>
            <a:br>
              <a:rPr lang="en"/>
            </a:br>
            <a:r>
              <a:rPr lang="en"/>
              <a:t>figure as shown.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File: </a:t>
            </a:r>
            <a:r>
              <a:rPr lang="en">
                <a:solidFill>
                  <a:srgbClr val="FFFFFF"/>
                </a:solidFill>
                <a:highlight>
                  <a:srgbClr val="000000"/>
                </a:highlight>
                <a:latin typeface="Inconsolata Medium"/>
                <a:ea typeface="Inconsolata Medium"/>
                <a:cs typeface="Inconsolata Medium"/>
                <a:sym typeface="Inconsolata Medium"/>
              </a:rPr>
              <a:t>Unsolved/py_pie.ipynb</a:t>
            </a:r>
            <a:endParaRPr>
              <a:solidFill>
                <a:srgbClr val="FFFFFF"/>
              </a:solidFill>
              <a:highlight>
                <a:srgbClr val="000000"/>
              </a:highlight>
              <a:latin typeface="Inconsolata Medium"/>
              <a:ea typeface="Inconsolata Medium"/>
              <a:cs typeface="Inconsolata Medium"/>
              <a:sym typeface="Inconsolata Medium"/>
            </a:endParaRPr>
          </a:p>
          <a:p>
            <a:pPr indent="0" lvl="0" marL="0" rtl="0" algn="l">
              <a:spcBef>
                <a:spcPts val="0"/>
              </a:spcBef>
              <a:spcAft>
                <a:spcPts val="0"/>
              </a:spcAft>
              <a:buNone/>
            </a:pPr>
            <a:r>
              <a:t/>
            </a:r>
            <a:endParaRPr/>
          </a:p>
        </p:txBody>
      </p:sp>
      <p:sp>
        <p:nvSpPr>
          <p:cNvPr id="2314" name="Google Shape;2314;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p1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1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Matplotlib</a:t>
            </a:r>
            <a:endParaRPr/>
          </a:p>
        </p:txBody>
      </p:sp>
      <p:sp>
        <p:nvSpPr>
          <p:cNvPr id="1879" name="Google Shape;1879;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163"/>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Scatter Plots</a:t>
            </a:r>
            <a:endParaRPr/>
          </a:p>
        </p:txBody>
      </p:sp>
      <p:sp>
        <p:nvSpPr>
          <p:cNvPr id="2325" name="Google Shape;2325;p1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Scatter Plots = Powerful Visualizations for Bivariate Data</a:t>
            </a:r>
            <a:endParaRPr/>
          </a:p>
        </p:txBody>
      </p:sp>
      <p:sp>
        <p:nvSpPr>
          <p:cNvPr id="2331" name="Google Shape;2331;p1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2" name="Google Shape;2332;p1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Bivariate data refers to data with two variables.</a:t>
            </a:r>
            <a:endParaRPr/>
          </a:p>
        </p:txBody>
      </p:sp>
      <p:sp>
        <p:nvSpPr>
          <p:cNvPr id="2333" name="Google Shape;2333;p164"/>
          <p:cNvSpPr txBox="1"/>
          <p:nvPr>
            <p:ph idx="3" type="body"/>
          </p:nvPr>
        </p:nvSpPr>
        <p:spPr>
          <a:xfrm>
            <a:off x="175" y="1284250"/>
            <a:ext cx="4697100" cy="36222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Each data point is a combination of two variables.</a:t>
            </a:r>
            <a:endParaRPr/>
          </a:p>
          <a:p>
            <a:pPr indent="-180340" lvl="0" marL="320040" rtl="0" algn="l">
              <a:spcBef>
                <a:spcPts val="1000"/>
              </a:spcBef>
              <a:spcAft>
                <a:spcPts val="0"/>
              </a:spcAft>
              <a:buSzPts val="1400"/>
              <a:buChar char="●"/>
            </a:pPr>
            <a:r>
              <a:rPr lang="en"/>
              <a:t>Anything plotted on an x- and y-axis is bivariate data.</a:t>
            </a:r>
            <a:endParaRPr/>
          </a:p>
          <a:p>
            <a:pPr indent="-180340" lvl="0" marL="320040" rtl="0" algn="l">
              <a:spcBef>
                <a:spcPts val="1000"/>
              </a:spcBef>
              <a:spcAft>
                <a:spcPts val="1000"/>
              </a:spcAft>
              <a:buSzPts val="1400"/>
              <a:buChar char="●"/>
            </a:pPr>
            <a:r>
              <a:rPr b="1" lang="en"/>
              <a:t>Example: </a:t>
            </a:r>
            <a:r>
              <a:rPr lang="en"/>
              <a:t>The amount of ice cream sold versus daily temperature</a:t>
            </a:r>
            <a:endParaRPr/>
          </a:p>
        </p:txBody>
      </p:sp>
      <p:pic>
        <p:nvPicPr>
          <p:cNvPr id="2334" name="Google Shape;2334;p164"/>
          <p:cNvPicPr preferRelativeResize="0"/>
          <p:nvPr/>
        </p:nvPicPr>
        <p:blipFill>
          <a:blip r:embed="rId3">
            <a:alphaModFix/>
          </a:blip>
          <a:stretch>
            <a:fillRect/>
          </a:stretch>
        </p:blipFill>
        <p:spPr>
          <a:xfrm>
            <a:off x="4501175" y="1134150"/>
            <a:ext cx="4242725" cy="3182044"/>
          </a:xfrm>
          <a:prstGeom prst="rect">
            <a:avLst/>
          </a:prstGeom>
          <a:noFill/>
          <a:ln>
            <a:noFill/>
          </a:ln>
        </p:spPr>
      </p:pic>
      <p:sp>
        <p:nvSpPr>
          <p:cNvPr id="2335" name="Google Shape;2335;p164"/>
          <p:cNvSpPr txBox="1"/>
          <p:nvPr>
            <p:ph idx="1" type="subTitle"/>
          </p:nvPr>
        </p:nvSpPr>
        <p:spPr>
          <a:xfrm>
            <a:off x="-12300" y="2983750"/>
            <a:ext cx="4697100" cy="1332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Scatter plots are helpful for visualizing large datasets (with thousands of data points).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Scatter plots are frequently used to visualize clustering in a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Scatter plots</a:t>
            </a:r>
            <a:endParaRPr/>
          </a:p>
        </p:txBody>
      </p:sp>
      <p:sp>
        <p:nvSpPr>
          <p:cNvPr id="2341" name="Google Shape;2341;p1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Scatter plots are NOT effective for continuous measurements. </a:t>
            </a:r>
            <a:endParaRPr/>
          </a:p>
        </p:txBody>
      </p:sp>
      <p:sp>
        <p:nvSpPr>
          <p:cNvPr id="2342" name="Google Shape;2342;p1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3" name="Google Shape;2343;p165"/>
          <p:cNvSpPr/>
          <p:nvPr/>
        </p:nvSpPr>
        <p:spPr>
          <a:xfrm flipH="1">
            <a:off x="724275" y="18615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When data is continuous, we’ll often want to interpolate between measurements. </a:t>
            </a:r>
            <a:endParaRPr sz="13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The most common continuous data is time series data. </a:t>
            </a:r>
            <a:endParaRPr sz="13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rgbClr val="043461"/>
              </a:solidFill>
              <a:latin typeface="Roboto"/>
              <a:ea typeface="Roboto"/>
              <a:cs typeface="Roboto"/>
              <a:sym typeface="Roboto"/>
            </a:endParaRPr>
          </a:p>
        </p:txBody>
      </p:sp>
      <p:grpSp>
        <p:nvGrpSpPr>
          <p:cNvPr id="2344" name="Google Shape;2344;p165"/>
          <p:cNvGrpSpPr/>
          <p:nvPr/>
        </p:nvGrpSpPr>
        <p:grpSpPr>
          <a:xfrm>
            <a:off x="457181" y="1268903"/>
            <a:ext cx="533372" cy="533480"/>
            <a:chOff x="457200" y="1378813"/>
            <a:chExt cx="695400" cy="695450"/>
          </a:xfrm>
        </p:grpSpPr>
        <p:sp>
          <p:nvSpPr>
            <p:cNvPr id="2345" name="Google Shape;2345;p1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346" name="Google Shape;2346;p165"/>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7" name="Google Shape;2347;p165"/>
          <p:cNvGrpSpPr/>
          <p:nvPr/>
        </p:nvGrpSpPr>
        <p:grpSpPr>
          <a:xfrm>
            <a:off x="3228956" y="1268903"/>
            <a:ext cx="533372" cy="533480"/>
            <a:chOff x="457200" y="1378813"/>
            <a:chExt cx="695400" cy="695450"/>
          </a:xfrm>
        </p:grpSpPr>
        <p:sp>
          <p:nvSpPr>
            <p:cNvPr id="2348" name="Google Shape;2348;p1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49" name="Google Shape;2349;p165"/>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350" name="Google Shape;2350;p165"/>
          <p:cNvSpPr/>
          <p:nvPr/>
        </p:nvSpPr>
        <p:spPr>
          <a:xfrm flipH="1">
            <a:off x="3496050" y="18615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Scatter plots visualize “scattered” data, so interpolation is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almost impossible.</a:t>
            </a:r>
            <a:endParaRPr>
              <a:solidFill>
                <a:srgbClr val="043461"/>
              </a:solidFill>
              <a:latin typeface="Roboto"/>
              <a:ea typeface="Roboto"/>
              <a:cs typeface="Roboto"/>
              <a:sym typeface="Roboto"/>
            </a:endParaRPr>
          </a:p>
        </p:txBody>
      </p:sp>
      <p:grpSp>
        <p:nvGrpSpPr>
          <p:cNvPr id="2351" name="Google Shape;2351;p165"/>
          <p:cNvGrpSpPr/>
          <p:nvPr/>
        </p:nvGrpSpPr>
        <p:grpSpPr>
          <a:xfrm>
            <a:off x="6134081" y="1269653"/>
            <a:ext cx="533372" cy="533480"/>
            <a:chOff x="457200" y="1378813"/>
            <a:chExt cx="695400" cy="695450"/>
          </a:xfrm>
        </p:grpSpPr>
        <p:sp>
          <p:nvSpPr>
            <p:cNvPr id="2352" name="Google Shape;2352;p165"/>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353" name="Google Shape;2353;p165"/>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354" name="Google Shape;2354;p165"/>
          <p:cNvSpPr/>
          <p:nvPr/>
        </p:nvSpPr>
        <p:spPr>
          <a:xfrm flipH="1">
            <a:off x="6401175" y="186232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Line plots allow the audience to read between the data points.</a:t>
            </a:r>
            <a:endParaRPr>
              <a:solidFill>
                <a:srgbClr val="04346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166"/>
          <p:cNvSpPr txBox="1"/>
          <p:nvPr>
            <p:ph type="title"/>
          </p:nvPr>
        </p:nvSpPr>
        <p:spPr>
          <a:xfrm>
            <a:off x="25" y="274800"/>
            <a:ext cx="8277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Think of other examples where a scatter plot would be effective.</a:t>
            </a:r>
            <a:endParaRPr/>
          </a:p>
        </p:txBody>
      </p:sp>
      <p:sp>
        <p:nvSpPr>
          <p:cNvPr id="2360" name="Google Shape;2360;p1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sp>
        <p:nvSpPr>
          <p:cNvPr id="2365" name="Google Shape;2365;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1" name="Google Shape;2371;p168"/>
          <p:cNvSpPr txBox="1"/>
          <p:nvPr>
            <p:ph type="title"/>
          </p:nvPr>
        </p:nvSpPr>
        <p:spPr>
          <a:xfrm>
            <a:off x="1400" y="274875"/>
            <a:ext cx="8252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Scatter Py</a:t>
            </a:r>
            <a:endParaRPr sz="3600"/>
          </a:p>
          <a:p>
            <a:pPr indent="0" lvl="0" marL="0" rtl="0" algn="l">
              <a:spcBef>
                <a:spcPts val="800"/>
              </a:spcBef>
              <a:spcAft>
                <a:spcPts val="0"/>
              </a:spcAft>
              <a:buNone/>
            </a:pPr>
            <a:r>
              <a:rPr lang="en" sz="1800">
                <a:latin typeface="Roboto"/>
                <a:ea typeface="Roboto"/>
                <a:cs typeface="Roboto"/>
                <a:sym typeface="Roboto"/>
              </a:rPr>
              <a:t>In this activity, you will create a scatter plot that visualizes </a:t>
            </a:r>
            <a:br>
              <a:rPr lang="en" sz="1800">
                <a:latin typeface="Roboto"/>
                <a:ea typeface="Roboto"/>
                <a:cs typeface="Roboto"/>
                <a:sym typeface="Roboto"/>
              </a:rPr>
            </a:br>
            <a:r>
              <a:rPr lang="en" sz="1800">
                <a:latin typeface="Roboto"/>
                <a:ea typeface="Roboto"/>
                <a:cs typeface="Roboto"/>
                <a:sym typeface="Roboto"/>
              </a:rPr>
              <a:t>ice cream sales in comparison to temperature increases.</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2372" name="Google Shape;2372;p16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Scatter Py</a:t>
            </a:r>
            <a:endParaRPr/>
          </a:p>
        </p:txBody>
      </p:sp>
      <p:sp>
        <p:nvSpPr>
          <p:cNvPr id="2378" name="Google Shape;2378;p1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379" name="Google Shape;2379;p169"/>
          <p:cNvGraphicFramePr/>
          <p:nvPr/>
        </p:nvGraphicFramePr>
        <p:xfrm>
          <a:off x="354400" y="937125"/>
          <a:ext cx="3000000" cy="3000000"/>
        </p:xfrm>
        <a:graphic>
          <a:graphicData uri="http://schemas.openxmlformats.org/drawingml/2006/table">
            <a:tbl>
              <a:tblPr>
                <a:noFill/>
                <a:tableStyleId>{2C65E6CC-4BF2-473E-9D77-7BEC327ACF07}</a:tableStyleId>
              </a:tblPr>
              <a:tblGrid>
                <a:gridCol w="1404675"/>
                <a:gridCol w="2850425"/>
              </a:tblGrid>
              <a:tr h="471400">
                <a:tc rowSpan="2">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Using the provided starter </a:t>
                      </a:r>
                      <a:br>
                        <a:rPr lang="en" sz="1300">
                          <a:solidFill>
                            <a:srgbClr val="043461"/>
                          </a:solidFill>
                          <a:latin typeface="Roboto"/>
                          <a:ea typeface="Roboto"/>
                          <a:cs typeface="Roboto"/>
                          <a:sym typeface="Roboto"/>
                        </a:rPr>
                      </a:br>
                      <a:r>
                        <a:rPr lang="en" sz="1300">
                          <a:solidFill>
                            <a:srgbClr val="043461"/>
                          </a:solidFill>
                          <a:latin typeface="Roboto"/>
                          <a:ea typeface="Roboto"/>
                          <a:cs typeface="Roboto"/>
                          <a:sym typeface="Roboto"/>
                        </a:rPr>
                        <a:t>code in your folders, recreate </a:t>
                      </a:r>
                      <a:br>
                        <a:rPr lang="en" sz="1300">
                          <a:solidFill>
                            <a:srgbClr val="043461"/>
                          </a:solidFill>
                          <a:latin typeface="Roboto"/>
                          <a:ea typeface="Roboto"/>
                          <a:cs typeface="Roboto"/>
                          <a:sym typeface="Roboto"/>
                        </a:rPr>
                      </a:br>
                      <a:r>
                        <a:rPr lang="en" sz="1300">
                          <a:solidFill>
                            <a:srgbClr val="043461"/>
                          </a:solidFill>
                          <a:latin typeface="Roboto"/>
                          <a:ea typeface="Roboto"/>
                          <a:cs typeface="Roboto"/>
                          <a:sym typeface="Roboto"/>
                        </a:rPr>
                        <a:t>the figure as shown.</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69225">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File: </a:t>
                      </a:r>
                      <a:r>
                        <a:rPr lang="en" sz="1300">
                          <a:solidFill>
                            <a:srgbClr val="FFFFFF"/>
                          </a:solidFill>
                          <a:highlight>
                            <a:srgbClr val="043461"/>
                          </a:highlight>
                          <a:latin typeface="Inconsolata Medium"/>
                          <a:ea typeface="Inconsolata Medium"/>
                          <a:cs typeface="Inconsolata Medium"/>
                          <a:sym typeface="Inconsolata Medium"/>
                        </a:rPr>
                        <a:t>Unsolved/ice_cream_sales.ipynb</a:t>
                      </a:r>
                      <a:endParaRPr sz="1300">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3850">
                <a:tc>
                  <a:txBody>
                    <a:bodyPr/>
                    <a:lstStyle/>
                    <a:p>
                      <a:pPr indent="0" lvl="0" marL="0" rtl="0" algn="r">
                        <a:spcBef>
                          <a:spcPts val="0"/>
                        </a:spcBef>
                        <a:spcAft>
                          <a:spcPts val="0"/>
                        </a:spcAft>
                        <a:buNone/>
                      </a:pPr>
                      <a:r>
                        <a:rPr b="1" lang="en" sz="1300">
                          <a:solidFill>
                            <a:srgbClr val="043461"/>
                          </a:solidFill>
                          <a:latin typeface="Roboto"/>
                          <a:ea typeface="Roboto"/>
                          <a:cs typeface="Roboto"/>
                          <a:sym typeface="Roboto"/>
                        </a:rPr>
                        <a:t>Hints</a:t>
                      </a:r>
                      <a:endParaRPr b="1"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Create a new list called </a:t>
                      </a:r>
                      <a:r>
                        <a:rPr lang="en" sz="1300">
                          <a:solidFill>
                            <a:srgbClr val="FFFFFF"/>
                          </a:solidFill>
                          <a:highlight>
                            <a:srgbClr val="043461"/>
                          </a:highlight>
                          <a:latin typeface="Inconsolata Medium"/>
                          <a:ea typeface="Inconsolata Medium"/>
                          <a:cs typeface="Inconsolata Medium"/>
                          <a:sym typeface="Inconsolata Medium"/>
                        </a:rPr>
                        <a:t>scoop_price</a:t>
                      </a:r>
                      <a:r>
                        <a:rPr lang="en" sz="1300">
                          <a:solidFill>
                            <a:srgbClr val="043461"/>
                          </a:solidFill>
                          <a:latin typeface="Roboto"/>
                          <a:ea typeface="Roboto"/>
                          <a:cs typeface="Roboto"/>
                          <a:sym typeface="Roboto"/>
                        </a:rPr>
                        <a:t>, fill it with values, </a:t>
                      </a:r>
                      <a:br>
                        <a:rPr lang="en" sz="1300">
                          <a:solidFill>
                            <a:srgbClr val="043461"/>
                          </a:solidFill>
                          <a:latin typeface="Roboto"/>
                          <a:ea typeface="Roboto"/>
                          <a:cs typeface="Roboto"/>
                          <a:sym typeface="Roboto"/>
                        </a:rPr>
                      </a:br>
                      <a:r>
                        <a:rPr lang="en" sz="1300">
                          <a:solidFill>
                            <a:srgbClr val="043461"/>
                          </a:solidFill>
                          <a:latin typeface="Roboto"/>
                          <a:ea typeface="Roboto"/>
                          <a:cs typeface="Roboto"/>
                          <a:sym typeface="Roboto"/>
                        </a:rPr>
                        <a:t>and then set it so that the size </a:t>
                      </a:r>
                      <a:br>
                        <a:rPr lang="en" sz="1300">
                          <a:solidFill>
                            <a:srgbClr val="043461"/>
                          </a:solidFill>
                          <a:latin typeface="Roboto"/>
                          <a:ea typeface="Roboto"/>
                          <a:cs typeface="Roboto"/>
                          <a:sym typeface="Roboto"/>
                        </a:rPr>
                      </a:br>
                      <a:r>
                        <a:rPr lang="en" sz="1300">
                          <a:solidFill>
                            <a:srgbClr val="043461"/>
                          </a:solidFill>
                          <a:latin typeface="Roboto"/>
                          <a:ea typeface="Roboto"/>
                          <a:cs typeface="Roboto"/>
                          <a:sym typeface="Roboto"/>
                        </a:rPr>
                        <a:t>of the dots are set according to those values.</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pic>
        <p:nvPicPr>
          <p:cNvPr id="2380" name="Google Shape;2380;p169"/>
          <p:cNvPicPr preferRelativeResize="0"/>
          <p:nvPr/>
        </p:nvPicPr>
        <p:blipFill>
          <a:blip r:embed="rId3">
            <a:alphaModFix/>
          </a:blip>
          <a:stretch>
            <a:fillRect/>
          </a:stretch>
        </p:blipFill>
        <p:spPr>
          <a:xfrm>
            <a:off x="4777425" y="1062313"/>
            <a:ext cx="4177174" cy="3132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1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1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1" name="Google Shape;2391;p171"/>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We’re almost there!</a:t>
            </a:r>
            <a:endParaRPr/>
          </a:p>
          <a:p>
            <a:pPr indent="0" lvl="0" marL="0" rtl="0" algn="l">
              <a:spcBef>
                <a:spcPts val="0"/>
              </a:spcBef>
              <a:spcAft>
                <a:spcPts val="0"/>
              </a:spcAft>
              <a:buNone/>
            </a:pPr>
            <a:r>
              <a:rPr lang="en"/>
              <a:t>Just one more activity!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1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7" name="Google Shape;2397;p172"/>
          <p:cNvSpPr txBox="1"/>
          <p:nvPr>
            <p:ph type="title"/>
          </p:nvPr>
        </p:nvSpPr>
        <p:spPr>
          <a:xfrm>
            <a:off x="1400" y="274875"/>
            <a:ext cx="8772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Average Rainfall</a:t>
            </a:r>
            <a:endParaRPr sz="3600"/>
          </a:p>
          <a:p>
            <a:pPr indent="0" lvl="0" marL="0" rtl="0" algn="l">
              <a:spcBef>
                <a:spcPts val="800"/>
              </a:spcBef>
              <a:spcAft>
                <a:spcPts val="0"/>
              </a:spcAft>
              <a:buNone/>
            </a:pPr>
            <a:r>
              <a:rPr lang="en" sz="1800">
                <a:latin typeface="Roboto"/>
                <a:ea typeface="Roboto"/>
                <a:cs typeface="Roboto"/>
                <a:sym typeface="Roboto"/>
              </a:rPr>
              <a:t>In this activity, you will create a bar chart that shows the average rainfall in different states by importing data from a CSV file.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2398" name="Google Shape;2398;p172"/>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1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Matplotlib?</a:t>
            </a:r>
            <a:endParaRPr/>
          </a:p>
        </p:txBody>
      </p:sp>
      <p:sp>
        <p:nvSpPr>
          <p:cNvPr id="1885" name="Google Shape;1885;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Average Rainfall</a:t>
            </a:r>
            <a:endParaRPr/>
          </a:p>
        </p:txBody>
      </p:sp>
      <p:sp>
        <p:nvSpPr>
          <p:cNvPr id="2404" name="Google Shape;2404;p1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405" name="Google Shape;2405;p173"/>
          <p:cNvGraphicFramePr/>
          <p:nvPr/>
        </p:nvGraphicFramePr>
        <p:xfrm>
          <a:off x="354400" y="937125"/>
          <a:ext cx="3000000" cy="3000000"/>
        </p:xfrm>
        <a:graphic>
          <a:graphicData uri="http://schemas.openxmlformats.org/drawingml/2006/table">
            <a:tbl>
              <a:tblPr>
                <a:noFill/>
                <a:tableStyleId>{2C65E6CC-4BF2-473E-9D77-7BEC327ACF07}</a:tableStyleId>
              </a:tblPr>
              <a:tblGrid>
                <a:gridCol w="1404675"/>
                <a:gridCol w="7104000"/>
              </a:tblGrid>
              <a:tr h="471400">
                <a:tc rowSpan="2">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300">
                          <a:solidFill>
                            <a:srgbClr val="043461"/>
                          </a:solidFill>
                          <a:latin typeface="Roboto"/>
                          <a:ea typeface="Roboto"/>
                          <a:cs typeface="Roboto"/>
                          <a:sym typeface="Roboto"/>
                        </a:rPr>
                        <a:t>Examine the raw data in your Resources folder. This dataset contains the average rainfall per state in any given year.</a:t>
                      </a:r>
                      <a:endParaRPr sz="1300">
                        <a:solidFill>
                          <a:srgbClr val="043461"/>
                        </a:solidFill>
                        <a:latin typeface="Roboto"/>
                        <a:ea typeface="Roboto"/>
                        <a:cs typeface="Roboto"/>
                        <a:sym typeface="Roboto"/>
                      </a:endParaRPr>
                    </a:p>
                    <a:p>
                      <a:pPr indent="0" lvl="0" marL="0" rtl="0" algn="l">
                        <a:lnSpc>
                          <a:spcPct val="115000"/>
                        </a:lnSpc>
                        <a:spcBef>
                          <a:spcPts val="800"/>
                        </a:spcBef>
                        <a:spcAft>
                          <a:spcPts val="0"/>
                        </a:spcAft>
                        <a:buNone/>
                      </a:pPr>
                      <a:r>
                        <a:rPr b="1" lang="en" sz="1300">
                          <a:solidFill>
                            <a:srgbClr val="043461"/>
                          </a:solidFill>
                          <a:latin typeface="Roboto"/>
                          <a:ea typeface="Roboto"/>
                          <a:cs typeface="Roboto"/>
                          <a:sym typeface="Roboto"/>
                        </a:rPr>
                        <a:t>File:</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Resources/avg_rain_state.csv</a:t>
                      </a:r>
                      <a:endParaRPr sz="1300">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69225">
                <a:tc vMerge="1"/>
                <a:tc>
                  <a:txBody>
                    <a:bodyPr/>
                    <a:lstStyle/>
                    <a:p>
                      <a:pPr indent="0" lvl="0" marL="0" rtl="0" algn="l">
                        <a:lnSpc>
                          <a:spcPct val="115000"/>
                        </a:lnSpc>
                        <a:spcBef>
                          <a:spcPts val="0"/>
                        </a:spcBef>
                        <a:spcAft>
                          <a:spcPts val="0"/>
                        </a:spcAft>
                        <a:buClr>
                          <a:schemeClr val="dk1"/>
                        </a:buClr>
                        <a:buSzPts val="1100"/>
                        <a:buFont typeface="Arial"/>
                        <a:buNone/>
                      </a:pPr>
                      <a:r>
                        <a:rPr lang="en" sz="1300">
                          <a:solidFill>
                            <a:srgbClr val="043461"/>
                          </a:solidFill>
                          <a:latin typeface="Roboto"/>
                          <a:ea typeface="Roboto"/>
                          <a:cs typeface="Roboto"/>
                          <a:sym typeface="Roboto"/>
                        </a:rPr>
                        <a:t>Using the file provided as a starter, generate a plot of the average rainfall per state.</a:t>
                      </a:r>
                      <a:endParaRPr sz="1300">
                        <a:solidFill>
                          <a:srgbClr val="043461"/>
                        </a:solidFill>
                        <a:latin typeface="Roboto"/>
                        <a:ea typeface="Roboto"/>
                        <a:cs typeface="Roboto"/>
                        <a:sym typeface="Roboto"/>
                      </a:endParaRPr>
                    </a:p>
                    <a:p>
                      <a:pPr indent="0" lvl="0" marL="0" rtl="0" algn="l">
                        <a:lnSpc>
                          <a:spcPct val="115000"/>
                        </a:lnSpc>
                        <a:spcBef>
                          <a:spcPts val="800"/>
                        </a:spcBef>
                        <a:spcAft>
                          <a:spcPts val="0"/>
                        </a:spcAft>
                        <a:buNone/>
                      </a:pPr>
                      <a:r>
                        <a:rPr b="1" lang="en" sz="1300">
                          <a:solidFill>
                            <a:srgbClr val="043461"/>
                          </a:solidFill>
                          <a:latin typeface="Roboto"/>
                          <a:ea typeface="Roboto"/>
                          <a:cs typeface="Roboto"/>
                          <a:sym typeface="Roboto"/>
                        </a:rPr>
                        <a:t>File:</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Unsolved/avg_state_rain.ipynb</a:t>
                      </a:r>
                      <a:endParaRPr sz="1300">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3850">
                <a:tc rowSpan="2">
                  <a:txBody>
                    <a:bodyPr/>
                    <a:lstStyle/>
                    <a:p>
                      <a:pPr indent="0" lvl="0" marL="0" rtl="0" algn="r">
                        <a:spcBef>
                          <a:spcPts val="0"/>
                        </a:spcBef>
                        <a:spcAft>
                          <a:spcPts val="0"/>
                        </a:spcAft>
                        <a:buNone/>
                      </a:pPr>
                      <a:r>
                        <a:rPr b="1" lang="en" sz="1300">
                          <a:solidFill>
                            <a:srgbClr val="043461"/>
                          </a:solidFill>
                          <a:latin typeface="Roboto"/>
                          <a:ea typeface="Roboto"/>
                          <a:cs typeface="Roboto"/>
                          <a:sym typeface="Roboto"/>
                        </a:rPr>
                        <a:t>Hints</a:t>
                      </a:r>
                      <a:endParaRPr b="1"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Think critically about the different plots that we discussed today. Ask yourself which type of plot summarizes the data most effectively.</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3850">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Be sure to add a title, axis labels, and any other aesthetics that may help make the visualization more effective.</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1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p1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Matplotlib: A Python Library That Visualizes a Dataset</a:t>
            </a:r>
            <a:endParaRPr/>
          </a:p>
        </p:txBody>
      </p:sp>
      <p:sp>
        <p:nvSpPr>
          <p:cNvPr id="1891" name="Google Shape;1891;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92" name="Google Shape;1892;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Types of datasets include:</a:t>
            </a:r>
            <a:endParaRPr/>
          </a:p>
        </p:txBody>
      </p:sp>
      <p:pic>
        <p:nvPicPr>
          <p:cNvPr id="1893" name="Google Shape;1893;p120"/>
          <p:cNvPicPr preferRelativeResize="0"/>
          <p:nvPr/>
        </p:nvPicPr>
        <p:blipFill>
          <a:blip r:embed="rId3">
            <a:alphaModFix/>
          </a:blip>
          <a:stretch>
            <a:fillRect/>
          </a:stretch>
        </p:blipFill>
        <p:spPr>
          <a:xfrm>
            <a:off x="6486600" y="1839800"/>
            <a:ext cx="2361000" cy="1770744"/>
          </a:xfrm>
          <a:prstGeom prst="rect">
            <a:avLst/>
          </a:prstGeom>
          <a:noFill/>
          <a:ln cap="flat" cmpd="sng" w="9525">
            <a:solidFill>
              <a:srgbClr val="D9D9D9"/>
            </a:solidFill>
            <a:prstDash val="solid"/>
            <a:round/>
            <a:headEnd len="sm" w="sm" type="none"/>
            <a:tailEnd len="sm" w="sm" type="none"/>
          </a:ln>
        </p:spPr>
      </p:pic>
      <p:pic>
        <p:nvPicPr>
          <p:cNvPr id="1894" name="Google Shape;1894;p120"/>
          <p:cNvPicPr preferRelativeResize="0"/>
          <p:nvPr/>
        </p:nvPicPr>
        <p:blipFill rotWithShape="1">
          <a:blip r:embed="rId4">
            <a:alphaModFix/>
          </a:blip>
          <a:srcRect b="0" l="4489" r="0" t="0"/>
          <a:stretch/>
        </p:blipFill>
        <p:spPr>
          <a:xfrm>
            <a:off x="4191625" y="3021425"/>
            <a:ext cx="2432875" cy="1685325"/>
          </a:xfrm>
          <a:prstGeom prst="rect">
            <a:avLst/>
          </a:prstGeom>
          <a:noFill/>
          <a:ln cap="flat" cmpd="sng" w="9525">
            <a:solidFill>
              <a:srgbClr val="D9D9D9"/>
            </a:solidFill>
            <a:prstDash val="solid"/>
            <a:round/>
            <a:headEnd len="sm" w="sm" type="none"/>
            <a:tailEnd len="sm" w="sm" type="none"/>
          </a:ln>
        </p:spPr>
      </p:pic>
      <p:pic>
        <p:nvPicPr>
          <p:cNvPr id="1895" name="Google Shape;1895;p120"/>
          <p:cNvPicPr preferRelativeResize="0"/>
          <p:nvPr/>
        </p:nvPicPr>
        <p:blipFill>
          <a:blip r:embed="rId5">
            <a:alphaModFix/>
          </a:blip>
          <a:stretch>
            <a:fillRect/>
          </a:stretch>
        </p:blipFill>
        <p:spPr>
          <a:xfrm>
            <a:off x="6288525" y="3126925"/>
            <a:ext cx="2272546" cy="1704400"/>
          </a:xfrm>
          <a:prstGeom prst="rect">
            <a:avLst/>
          </a:prstGeom>
          <a:noFill/>
          <a:ln cap="flat" cmpd="sng" w="9525">
            <a:solidFill>
              <a:srgbClr val="D9D9D9"/>
            </a:solidFill>
            <a:prstDash val="solid"/>
            <a:round/>
            <a:headEnd len="sm" w="sm" type="none"/>
            <a:tailEnd len="sm" w="sm" type="none"/>
          </a:ln>
        </p:spPr>
      </p:pic>
      <p:pic>
        <p:nvPicPr>
          <p:cNvPr id="1896" name="Google Shape;1896;p120"/>
          <p:cNvPicPr preferRelativeResize="0"/>
          <p:nvPr/>
        </p:nvPicPr>
        <p:blipFill rotWithShape="1">
          <a:blip r:embed="rId6">
            <a:alphaModFix/>
          </a:blip>
          <a:srcRect b="0" l="0" r="5517" t="0"/>
          <a:stretch/>
        </p:blipFill>
        <p:spPr>
          <a:xfrm>
            <a:off x="5831325" y="783375"/>
            <a:ext cx="1691875" cy="1685325"/>
          </a:xfrm>
          <a:prstGeom prst="rect">
            <a:avLst/>
          </a:prstGeom>
          <a:noFill/>
          <a:ln cap="flat" cmpd="sng" w="9525">
            <a:solidFill>
              <a:srgbClr val="D9D9D9"/>
            </a:solidFill>
            <a:prstDash val="solid"/>
            <a:round/>
            <a:headEnd len="sm" w="sm" type="none"/>
            <a:tailEnd len="sm" w="sm" type="none"/>
          </a:ln>
        </p:spPr>
      </p:pic>
      <p:pic>
        <p:nvPicPr>
          <p:cNvPr id="1897" name="Google Shape;1897;p120"/>
          <p:cNvPicPr preferRelativeResize="0"/>
          <p:nvPr/>
        </p:nvPicPr>
        <p:blipFill>
          <a:blip r:embed="rId7">
            <a:alphaModFix/>
          </a:blip>
          <a:stretch>
            <a:fillRect/>
          </a:stretch>
        </p:blipFill>
        <p:spPr>
          <a:xfrm>
            <a:off x="4125600" y="1040775"/>
            <a:ext cx="2361000" cy="1770750"/>
          </a:xfrm>
          <a:prstGeom prst="rect">
            <a:avLst/>
          </a:prstGeom>
          <a:noFill/>
          <a:ln cap="flat" cmpd="sng" w="9525">
            <a:solidFill>
              <a:srgbClr val="D9D9D9"/>
            </a:solidFill>
            <a:prstDash val="solid"/>
            <a:round/>
            <a:headEnd len="sm" w="sm" type="none"/>
            <a:tailEnd len="sm" w="sm" type="none"/>
          </a:ln>
        </p:spPr>
      </p:pic>
      <p:sp>
        <p:nvSpPr>
          <p:cNvPr id="1898" name="Google Shape;1898;p120"/>
          <p:cNvSpPr/>
          <p:nvPr/>
        </p:nvSpPr>
        <p:spPr>
          <a:xfrm>
            <a:off x="982613" y="1105375"/>
            <a:ext cx="26142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Pandas DataFrames</a:t>
            </a:r>
            <a:endParaRPr>
              <a:solidFill>
                <a:srgbClr val="043461"/>
              </a:solidFill>
              <a:latin typeface="Roboto"/>
              <a:ea typeface="Roboto"/>
              <a:cs typeface="Roboto"/>
              <a:sym typeface="Roboto"/>
            </a:endParaRPr>
          </a:p>
        </p:txBody>
      </p:sp>
      <p:sp>
        <p:nvSpPr>
          <p:cNvPr id="1899" name="Google Shape;1899;p120"/>
          <p:cNvSpPr/>
          <p:nvPr/>
        </p:nvSpPr>
        <p:spPr>
          <a:xfrm>
            <a:off x="445475" y="1148630"/>
            <a:ext cx="440707" cy="152885"/>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900" name="Google Shape;1900;p120"/>
          <p:cNvSpPr/>
          <p:nvPr/>
        </p:nvSpPr>
        <p:spPr>
          <a:xfrm flipH="1" rot="10800000">
            <a:off x="445475" y="1317389"/>
            <a:ext cx="440707" cy="152885"/>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901" name="Google Shape;1901;p120"/>
          <p:cNvSpPr/>
          <p:nvPr/>
        </p:nvSpPr>
        <p:spPr>
          <a:xfrm>
            <a:off x="982613" y="1563179"/>
            <a:ext cx="26142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Lists, tuples, and dictionaries</a:t>
            </a:r>
            <a:endParaRPr>
              <a:solidFill>
                <a:srgbClr val="043461"/>
              </a:solidFill>
              <a:latin typeface="Roboto"/>
              <a:ea typeface="Roboto"/>
              <a:cs typeface="Roboto"/>
              <a:sym typeface="Roboto"/>
            </a:endParaRPr>
          </a:p>
        </p:txBody>
      </p:sp>
      <p:sp>
        <p:nvSpPr>
          <p:cNvPr id="1902" name="Google Shape;1902;p120"/>
          <p:cNvSpPr/>
          <p:nvPr/>
        </p:nvSpPr>
        <p:spPr>
          <a:xfrm>
            <a:off x="445475" y="1606433"/>
            <a:ext cx="440707" cy="152885"/>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903" name="Google Shape;1903;p120"/>
          <p:cNvSpPr/>
          <p:nvPr/>
        </p:nvSpPr>
        <p:spPr>
          <a:xfrm flipH="1" rot="10800000">
            <a:off x="445475" y="1775193"/>
            <a:ext cx="440707" cy="152885"/>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904" name="Google Shape;1904;p120"/>
          <p:cNvSpPr/>
          <p:nvPr/>
        </p:nvSpPr>
        <p:spPr>
          <a:xfrm>
            <a:off x="982613" y="2020983"/>
            <a:ext cx="26142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NumPy arrays</a:t>
            </a:r>
            <a:endParaRPr>
              <a:solidFill>
                <a:srgbClr val="043461"/>
              </a:solidFill>
              <a:latin typeface="Roboto"/>
              <a:ea typeface="Roboto"/>
              <a:cs typeface="Roboto"/>
              <a:sym typeface="Roboto"/>
            </a:endParaRPr>
          </a:p>
        </p:txBody>
      </p:sp>
      <p:sp>
        <p:nvSpPr>
          <p:cNvPr id="1905" name="Google Shape;1905;p120"/>
          <p:cNvSpPr/>
          <p:nvPr/>
        </p:nvSpPr>
        <p:spPr>
          <a:xfrm>
            <a:off x="445475" y="2064237"/>
            <a:ext cx="440707" cy="152885"/>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906" name="Google Shape;1906;p120"/>
          <p:cNvSpPr/>
          <p:nvPr/>
        </p:nvSpPr>
        <p:spPr>
          <a:xfrm flipH="1" rot="10800000">
            <a:off x="445475" y="2232997"/>
            <a:ext cx="440707" cy="152885"/>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907" name="Google Shape;1907;p120"/>
          <p:cNvSpPr txBox="1"/>
          <p:nvPr>
            <p:ph idx="1" type="subTitle"/>
          </p:nvPr>
        </p:nvSpPr>
        <p:spPr>
          <a:xfrm>
            <a:off x="0" y="245396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Types of visualizations include:</a:t>
            </a:r>
            <a:endParaRPr/>
          </a:p>
        </p:txBody>
      </p:sp>
      <p:sp>
        <p:nvSpPr>
          <p:cNvPr id="1908" name="Google Shape;1908;p120"/>
          <p:cNvSpPr/>
          <p:nvPr/>
        </p:nvSpPr>
        <p:spPr>
          <a:xfrm>
            <a:off x="982613" y="2927775"/>
            <a:ext cx="26142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Bar charts</a:t>
            </a:r>
            <a:endParaRPr>
              <a:solidFill>
                <a:srgbClr val="043461"/>
              </a:solidFill>
              <a:latin typeface="Roboto"/>
              <a:ea typeface="Roboto"/>
              <a:cs typeface="Roboto"/>
              <a:sym typeface="Roboto"/>
            </a:endParaRPr>
          </a:p>
        </p:txBody>
      </p:sp>
      <p:sp>
        <p:nvSpPr>
          <p:cNvPr id="1909" name="Google Shape;1909;p120"/>
          <p:cNvSpPr/>
          <p:nvPr/>
        </p:nvSpPr>
        <p:spPr>
          <a:xfrm>
            <a:off x="445475" y="2971030"/>
            <a:ext cx="440707" cy="152885"/>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10" name="Google Shape;1910;p120"/>
          <p:cNvSpPr/>
          <p:nvPr/>
        </p:nvSpPr>
        <p:spPr>
          <a:xfrm flipH="1" rot="10800000">
            <a:off x="445475" y="3139789"/>
            <a:ext cx="440707" cy="152885"/>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11" name="Google Shape;1911;p120"/>
          <p:cNvSpPr/>
          <p:nvPr/>
        </p:nvSpPr>
        <p:spPr>
          <a:xfrm>
            <a:off x="982613" y="3385579"/>
            <a:ext cx="26142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Pie charts</a:t>
            </a:r>
            <a:endParaRPr>
              <a:solidFill>
                <a:srgbClr val="043461"/>
              </a:solidFill>
              <a:latin typeface="Roboto"/>
              <a:ea typeface="Roboto"/>
              <a:cs typeface="Roboto"/>
              <a:sym typeface="Roboto"/>
            </a:endParaRPr>
          </a:p>
        </p:txBody>
      </p:sp>
      <p:sp>
        <p:nvSpPr>
          <p:cNvPr id="1912" name="Google Shape;1912;p120"/>
          <p:cNvSpPr/>
          <p:nvPr/>
        </p:nvSpPr>
        <p:spPr>
          <a:xfrm>
            <a:off x="445475" y="3428833"/>
            <a:ext cx="440707" cy="152885"/>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13" name="Google Shape;1913;p120"/>
          <p:cNvSpPr/>
          <p:nvPr/>
        </p:nvSpPr>
        <p:spPr>
          <a:xfrm flipH="1" rot="10800000">
            <a:off x="445475" y="3597593"/>
            <a:ext cx="440707" cy="152885"/>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14" name="Google Shape;1914;p120"/>
          <p:cNvSpPr/>
          <p:nvPr/>
        </p:nvSpPr>
        <p:spPr>
          <a:xfrm>
            <a:off x="982613" y="3843383"/>
            <a:ext cx="26142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Line charts</a:t>
            </a:r>
            <a:endParaRPr>
              <a:solidFill>
                <a:srgbClr val="043461"/>
              </a:solidFill>
              <a:latin typeface="Roboto"/>
              <a:ea typeface="Roboto"/>
              <a:cs typeface="Roboto"/>
              <a:sym typeface="Roboto"/>
            </a:endParaRPr>
          </a:p>
        </p:txBody>
      </p:sp>
      <p:sp>
        <p:nvSpPr>
          <p:cNvPr id="1915" name="Google Shape;1915;p120"/>
          <p:cNvSpPr/>
          <p:nvPr/>
        </p:nvSpPr>
        <p:spPr>
          <a:xfrm>
            <a:off x="445475" y="3886637"/>
            <a:ext cx="440707" cy="152885"/>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16" name="Google Shape;1916;p120"/>
          <p:cNvSpPr/>
          <p:nvPr/>
        </p:nvSpPr>
        <p:spPr>
          <a:xfrm flipH="1" rot="10800000">
            <a:off x="445475" y="4055397"/>
            <a:ext cx="440707" cy="152885"/>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17" name="Google Shape;1917;p120"/>
          <p:cNvSpPr/>
          <p:nvPr/>
        </p:nvSpPr>
        <p:spPr>
          <a:xfrm>
            <a:off x="982613" y="4301183"/>
            <a:ext cx="2614200" cy="4002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Scatter plots</a:t>
            </a:r>
            <a:endParaRPr>
              <a:solidFill>
                <a:srgbClr val="043461"/>
              </a:solidFill>
              <a:latin typeface="Roboto"/>
              <a:ea typeface="Roboto"/>
              <a:cs typeface="Roboto"/>
              <a:sym typeface="Roboto"/>
            </a:endParaRPr>
          </a:p>
        </p:txBody>
      </p:sp>
      <p:sp>
        <p:nvSpPr>
          <p:cNvPr id="1918" name="Google Shape;1918;p120"/>
          <p:cNvSpPr/>
          <p:nvPr/>
        </p:nvSpPr>
        <p:spPr>
          <a:xfrm>
            <a:off x="445475" y="4344437"/>
            <a:ext cx="440707" cy="152885"/>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19" name="Google Shape;1919;p120"/>
          <p:cNvSpPr/>
          <p:nvPr/>
        </p:nvSpPr>
        <p:spPr>
          <a:xfrm flipH="1" rot="10800000">
            <a:off x="445475" y="4513197"/>
            <a:ext cx="440707" cy="152885"/>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PyPlot Module = The Heart of Matplotlib</a:t>
            </a:r>
            <a:endParaRPr/>
          </a:p>
        </p:txBody>
      </p:sp>
      <p:sp>
        <p:nvSpPr>
          <p:cNvPr id="1925" name="Google Shape;1925;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926" name="Google Shape;1926;p121"/>
          <p:cNvGrpSpPr/>
          <p:nvPr/>
        </p:nvGrpSpPr>
        <p:grpSpPr>
          <a:xfrm>
            <a:off x="453220" y="1424000"/>
            <a:ext cx="743726" cy="530949"/>
            <a:chOff x="453220" y="1424000"/>
            <a:chExt cx="743726" cy="530949"/>
          </a:xfrm>
        </p:grpSpPr>
        <p:sp>
          <p:nvSpPr>
            <p:cNvPr id="1927" name="Google Shape;1927;p12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928" name="Google Shape;1928;p12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929" name="Google Shape;1929;p121"/>
          <p:cNvGrpSpPr/>
          <p:nvPr/>
        </p:nvGrpSpPr>
        <p:grpSpPr>
          <a:xfrm>
            <a:off x="453233" y="2276300"/>
            <a:ext cx="743726" cy="530949"/>
            <a:chOff x="453233" y="2276300"/>
            <a:chExt cx="743726" cy="530949"/>
          </a:xfrm>
        </p:grpSpPr>
        <p:sp>
          <p:nvSpPr>
            <p:cNvPr id="1930" name="Google Shape;1930;p12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931" name="Google Shape;1931;p12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932" name="Google Shape;1932;p121"/>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Accepts many forms of input values. </a:t>
            </a:r>
            <a:endParaRPr sz="1600">
              <a:solidFill>
                <a:srgbClr val="043461"/>
              </a:solidFill>
              <a:latin typeface="Roboto"/>
              <a:ea typeface="Roboto"/>
              <a:cs typeface="Roboto"/>
              <a:sym typeface="Roboto"/>
            </a:endParaRPr>
          </a:p>
        </p:txBody>
      </p:sp>
      <p:sp>
        <p:nvSpPr>
          <p:cNvPr id="1933" name="Google Shape;1933;p121"/>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Enables custom colors, shapes, labels, etc.</a:t>
            </a:r>
            <a:endParaRPr sz="1600">
              <a:solidFill>
                <a:srgbClr val="043461"/>
              </a:solidFill>
              <a:latin typeface="Roboto"/>
              <a:ea typeface="Roboto"/>
              <a:cs typeface="Roboto"/>
              <a:sym typeface="Roboto"/>
            </a:endParaRPr>
          </a:p>
        </p:txBody>
      </p:sp>
      <p:sp>
        <p:nvSpPr>
          <p:cNvPr id="1934" name="Google Shape;1934;p121"/>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Does most of the plotting logistics for us; we simply tell it which plot to make. </a:t>
            </a:r>
            <a:endParaRPr sz="1600">
              <a:solidFill>
                <a:srgbClr val="043461"/>
              </a:solidFill>
              <a:latin typeface="Roboto"/>
              <a:ea typeface="Roboto"/>
              <a:cs typeface="Roboto"/>
              <a:sym typeface="Roboto"/>
            </a:endParaRPr>
          </a:p>
        </p:txBody>
      </p:sp>
      <p:sp>
        <p:nvSpPr>
          <p:cNvPr id="1935" name="Google Shape;1935;p121"/>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Trust us: you’ll love it!</a:t>
            </a:r>
            <a:endParaRPr sz="1600">
              <a:solidFill>
                <a:srgbClr val="043461"/>
              </a:solidFill>
              <a:latin typeface="Roboto"/>
              <a:ea typeface="Roboto"/>
              <a:cs typeface="Roboto"/>
              <a:sym typeface="Roboto"/>
            </a:endParaRPr>
          </a:p>
        </p:txBody>
      </p:sp>
      <p:grpSp>
        <p:nvGrpSpPr>
          <p:cNvPr id="1936" name="Google Shape;1936;p121"/>
          <p:cNvGrpSpPr/>
          <p:nvPr/>
        </p:nvGrpSpPr>
        <p:grpSpPr>
          <a:xfrm>
            <a:off x="453233" y="3128588"/>
            <a:ext cx="743726" cy="530949"/>
            <a:chOff x="453233" y="3128588"/>
            <a:chExt cx="743726" cy="530949"/>
          </a:xfrm>
        </p:grpSpPr>
        <p:sp>
          <p:nvSpPr>
            <p:cNvPr id="1937" name="Google Shape;1937;p12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938" name="Google Shape;1938;p12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939" name="Google Shape;1939;p121"/>
          <p:cNvGrpSpPr/>
          <p:nvPr/>
        </p:nvGrpSpPr>
        <p:grpSpPr>
          <a:xfrm>
            <a:off x="453233" y="3952200"/>
            <a:ext cx="743726" cy="530949"/>
            <a:chOff x="453233" y="3952200"/>
            <a:chExt cx="743726" cy="530949"/>
          </a:xfrm>
        </p:grpSpPr>
        <p:sp>
          <p:nvSpPr>
            <p:cNvPr id="1940" name="Google Shape;1940;p12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941" name="Google Shape;1941;p12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942" name="Google Shape;1942;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PyPlot</a:t>
            </a:r>
            <a:endParaRPr/>
          </a:p>
        </p:txBody>
      </p:sp>
      <p:sp>
        <p:nvSpPr>
          <p:cNvPr id="1948" name="Google Shape;1948;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General Plotting Process with PyPlot:</a:t>
            </a:r>
            <a:endParaRPr/>
          </a:p>
        </p:txBody>
      </p:sp>
      <p:sp>
        <p:nvSpPr>
          <p:cNvPr id="1949" name="Google Shape;1949;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950" name="Google Shape;1950;p122"/>
          <p:cNvGraphicFramePr/>
          <p:nvPr/>
        </p:nvGraphicFramePr>
        <p:xfrm>
          <a:off x="354400" y="1316100"/>
          <a:ext cx="3000000" cy="3000000"/>
        </p:xfrm>
        <a:graphic>
          <a:graphicData uri="http://schemas.openxmlformats.org/drawingml/2006/table">
            <a:tbl>
              <a:tblPr>
                <a:noFill/>
                <a:tableStyleId>{2C65E6CC-4BF2-473E-9D77-7BEC327ACF07}</a:tableStyleId>
              </a:tblPr>
              <a:tblGrid>
                <a:gridCol w="2433350"/>
                <a:gridCol w="6001850"/>
              </a:tblGrid>
              <a:tr h="1020475">
                <a:tc>
                  <a:txBody>
                    <a:bodyPr/>
                    <a:lstStyle/>
                    <a:p>
                      <a:pPr indent="0" lvl="0" marL="0" rtl="0" algn="r">
                        <a:spcBef>
                          <a:spcPts val="0"/>
                        </a:spcBef>
                        <a:spcAft>
                          <a:spcPts val="0"/>
                        </a:spcAft>
                        <a:buNone/>
                      </a:pPr>
                      <a:r>
                        <a:rPr lang="en" sz="1600">
                          <a:solidFill>
                            <a:srgbClr val="043461"/>
                          </a:solidFill>
                          <a:latin typeface="Roboto Medium"/>
                          <a:ea typeface="Roboto Medium"/>
                          <a:cs typeface="Roboto Medium"/>
                          <a:sym typeface="Roboto Medium"/>
                        </a:rPr>
                        <a:t>Create your dataset.</a:t>
                      </a:r>
                      <a:endParaRPr sz="1600">
                        <a:solidFill>
                          <a:srgbClr val="043461"/>
                        </a:solidFill>
                        <a:latin typeface="Roboto Medium"/>
                        <a:ea typeface="Roboto Medium"/>
                        <a:cs typeface="Roboto Medium"/>
                        <a:sym typeface="Roboto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992D"/>
                    </a:solidFill>
                  </a:tcPr>
                </a:tc>
                <a:tc>
                  <a:txBody>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Data can be generated from functions, pulled from Pandas DataFrames, etc.</a:t>
                      </a:r>
                      <a:endParaRPr sz="16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1020475">
                <a:tc>
                  <a:txBody>
                    <a:bodyPr/>
                    <a:lstStyle/>
                    <a:p>
                      <a:pPr indent="0" lvl="0" marL="0" rtl="0" algn="r">
                        <a:spcBef>
                          <a:spcPts val="0"/>
                        </a:spcBef>
                        <a:spcAft>
                          <a:spcPts val="0"/>
                        </a:spcAft>
                        <a:buNone/>
                      </a:pPr>
                      <a:r>
                        <a:rPr lang="en" sz="1600">
                          <a:solidFill>
                            <a:srgbClr val="043461"/>
                          </a:solidFill>
                          <a:latin typeface="Roboto Medium"/>
                          <a:ea typeface="Roboto Medium"/>
                          <a:cs typeface="Roboto Medium"/>
                          <a:sym typeface="Roboto Medium"/>
                        </a:rPr>
                        <a:t>Generate your plot.</a:t>
                      </a:r>
                      <a:endParaRPr sz="1600">
                        <a:solidFill>
                          <a:srgbClr val="043461"/>
                        </a:solidFill>
                        <a:latin typeface="Roboto Medium"/>
                        <a:ea typeface="Roboto Medium"/>
                        <a:cs typeface="Roboto Medium"/>
                        <a:sym typeface="Roboto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ECF48"/>
                    </a:solidFill>
                  </a:tcPr>
                </a:tc>
                <a:tc>
                  <a:txBody>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Use the </a:t>
                      </a:r>
                      <a:r>
                        <a:rPr lang="en" sz="1600">
                          <a:solidFill>
                            <a:srgbClr val="FFFFFF"/>
                          </a:solidFill>
                          <a:highlight>
                            <a:srgbClr val="043461"/>
                          </a:highlight>
                          <a:latin typeface="Inconsolata Medium"/>
                          <a:ea typeface="Inconsolata Medium"/>
                          <a:cs typeface="Inconsolata Medium"/>
                          <a:sym typeface="Inconsolata Medium"/>
                        </a:rPr>
                        <a:t>pyplot.plot()</a:t>
                      </a:r>
                      <a:r>
                        <a:rPr lang="en" sz="1600">
                          <a:solidFill>
                            <a:srgbClr val="043461"/>
                          </a:solidFill>
                          <a:latin typeface="Roboto"/>
                          <a:ea typeface="Roboto"/>
                          <a:cs typeface="Roboto"/>
                          <a:sym typeface="Roboto"/>
                        </a:rPr>
                        <a:t> function to tell Matplotlib what data to use and which plot to make.</a:t>
                      </a:r>
                      <a:endParaRPr sz="16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1020475">
                <a:tc>
                  <a:txBody>
                    <a:bodyPr/>
                    <a:lstStyle/>
                    <a:p>
                      <a:pPr indent="0" lvl="0" marL="0" rtl="0" algn="r">
                        <a:spcBef>
                          <a:spcPts val="0"/>
                        </a:spcBef>
                        <a:spcAft>
                          <a:spcPts val="0"/>
                        </a:spcAft>
                        <a:buNone/>
                      </a:pPr>
                      <a:r>
                        <a:rPr lang="en" sz="1600">
                          <a:solidFill>
                            <a:srgbClr val="043461"/>
                          </a:solidFill>
                          <a:latin typeface="Roboto Medium"/>
                          <a:ea typeface="Roboto Medium"/>
                          <a:cs typeface="Roboto Medium"/>
                          <a:sym typeface="Roboto Medium"/>
                        </a:rPr>
                        <a:t>Customize your plot.</a:t>
                      </a:r>
                      <a:endParaRPr sz="1600">
                        <a:solidFill>
                          <a:srgbClr val="043461"/>
                        </a:solidFill>
                        <a:latin typeface="Roboto Medium"/>
                        <a:ea typeface="Roboto Medium"/>
                        <a:cs typeface="Roboto Medium"/>
                        <a:sym typeface="Roboto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EE244"/>
                    </a:solidFill>
                  </a:tcPr>
                </a:tc>
                <a:tc>
                  <a:txBody>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Change the axis, label the figures, color the data points—make the plot as informative to the reader as possible. </a:t>
                      </a:r>
                      <a:endParaRPr sz="16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